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9" r:id="rId1"/>
  </p:sldMasterIdLst>
  <p:notesMasterIdLst>
    <p:notesMasterId r:id="rId67"/>
  </p:notesMasterIdLst>
  <p:handoutMasterIdLst>
    <p:handoutMasterId r:id="rId68"/>
  </p:handoutMasterIdLst>
  <p:sldIdLst>
    <p:sldId id="895" r:id="rId2"/>
    <p:sldId id="939" r:id="rId3"/>
    <p:sldId id="1194" r:id="rId4"/>
    <p:sldId id="1195" r:id="rId5"/>
    <p:sldId id="1198" r:id="rId6"/>
    <p:sldId id="1224" r:id="rId7"/>
    <p:sldId id="1229" r:id="rId8"/>
    <p:sldId id="1009" r:id="rId9"/>
    <p:sldId id="1015" r:id="rId10"/>
    <p:sldId id="1212" r:id="rId11"/>
    <p:sldId id="1241" r:id="rId12"/>
    <p:sldId id="1242" r:id="rId13"/>
    <p:sldId id="1244" r:id="rId14"/>
    <p:sldId id="1205" r:id="rId15"/>
    <p:sldId id="1283" r:id="rId16"/>
    <p:sldId id="1204" r:id="rId17"/>
    <p:sldId id="1274" r:id="rId18"/>
    <p:sldId id="1279" r:id="rId19"/>
    <p:sldId id="1269" r:id="rId20"/>
    <p:sldId id="1248" r:id="rId21"/>
    <p:sldId id="1250" r:id="rId22"/>
    <p:sldId id="1251" r:id="rId23"/>
    <p:sldId id="1252" r:id="rId24"/>
    <p:sldId id="1253" r:id="rId25"/>
    <p:sldId id="1254" r:id="rId26"/>
    <p:sldId id="1255" r:id="rId27"/>
    <p:sldId id="1256" r:id="rId28"/>
    <p:sldId id="1257" r:id="rId29"/>
    <p:sldId id="1258" r:id="rId30"/>
    <p:sldId id="1260" r:id="rId31"/>
    <p:sldId id="1259" r:id="rId32"/>
    <p:sldId id="1261" r:id="rId33"/>
    <p:sldId id="1263" r:id="rId34"/>
    <p:sldId id="1264" r:id="rId35"/>
    <p:sldId id="1265" r:id="rId36"/>
    <p:sldId id="1213" r:id="rId37"/>
    <p:sldId id="1278" r:id="rId38"/>
    <p:sldId id="1276" r:id="rId39"/>
    <p:sldId id="1272" r:id="rId40"/>
    <p:sldId id="1236" r:id="rId41"/>
    <p:sldId id="1239" r:id="rId42"/>
    <p:sldId id="1237" r:id="rId43"/>
    <p:sldId id="1238" r:id="rId44"/>
    <p:sldId id="1240" r:id="rId45"/>
    <p:sldId id="1234" r:id="rId46"/>
    <p:sldId id="1266" r:id="rId47"/>
    <p:sldId id="1268" r:id="rId48"/>
    <p:sldId id="1281" r:id="rId49"/>
    <p:sldId id="1280" r:id="rId50"/>
    <p:sldId id="1219" r:id="rId51"/>
    <p:sldId id="1211" r:id="rId52"/>
    <p:sldId id="1245" r:id="rId53"/>
    <p:sldId id="1235" r:id="rId54"/>
    <p:sldId id="1282" r:id="rId55"/>
    <p:sldId id="1271" r:id="rId56"/>
    <p:sldId id="1225" r:id="rId57"/>
    <p:sldId id="1230" r:id="rId58"/>
    <p:sldId id="1231" r:id="rId59"/>
    <p:sldId id="1227" r:id="rId60"/>
    <p:sldId id="1246" r:id="rId61"/>
    <p:sldId id="1221" r:id="rId62"/>
    <p:sldId id="1222" r:id="rId63"/>
    <p:sldId id="1247" r:id="rId64"/>
    <p:sldId id="1200" r:id="rId65"/>
    <p:sldId id="1270" r:id="rId66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9B3FEC54-C99A-2341-AAD7-27E0ADE2F16E}">
          <p14:sldIdLst>
            <p14:sldId id="895"/>
            <p14:sldId id="939"/>
            <p14:sldId id="1194"/>
            <p14:sldId id="1195"/>
            <p14:sldId id="1198"/>
            <p14:sldId id="1224"/>
            <p14:sldId id="1229"/>
            <p14:sldId id="1009"/>
            <p14:sldId id="1015"/>
            <p14:sldId id="1212"/>
            <p14:sldId id="1241"/>
            <p14:sldId id="1242"/>
            <p14:sldId id="1244"/>
            <p14:sldId id="1205"/>
            <p14:sldId id="1283"/>
            <p14:sldId id="1204"/>
            <p14:sldId id="1274"/>
            <p14:sldId id="1279"/>
            <p14:sldId id="1269"/>
            <p14:sldId id="1248"/>
            <p14:sldId id="1250"/>
            <p14:sldId id="1251"/>
            <p14:sldId id="1252"/>
            <p14:sldId id="1253"/>
            <p14:sldId id="1254"/>
            <p14:sldId id="1255"/>
            <p14:sldId id="1256"/>
            <p14:sldId id="1257"/>
            <p14:sldId id="1258"/>
            <p14:sldId id="1260"/>
            <p14:sldId id="1259"/>
            <p14:sldId id="1261"/>
            <p14:sldId id="1263"/>
            <p14:sldId id="1264"/>
            <p14:sldId id="1265"/>
            <p14:sldId id="1213"/>
            <p14:sldId id="1278"/>
            <p14:sldId id="1276"/>
            <p14:sldId id="1272"/>
            <p14:sldId id="1236"/>
            <p14:sldId id="1239"/>
            <p14:sldId id="1237"/>
            <p14:sldId id="1238"/>
            <p14:sldId id="1240"/>
            <p14:sldId id="1234"/>
            <p14:sldId id="1266"/>
            <p14:sldId id="1268"/>
            <p14:sldId id="1281"/>
            <p14:sldId id="1280"/>
            <p14:sldId id="1219"/>
            <p14:sldId id="1211"/>
            <p14:sldId id="1245"/>
            <p14:sldId id="1235"/>
            <p14:sldId id="1282"/>
            <p14:sldId id="1271"/>
            <p14:sldId id="1225"/>
            <p14:sldId id="1230"/>
            <p14:sldId id="1231"/>
            <p14:sldId id="1227"/>
            <p14:sldId id="1246"/>
            <p14:sldId id="1221"/>
            <p14:sldId id="1222"/>
            <p14:sldId id="1247"/>
            <p14:sldId id="1200"/>
            <p14:sldId id="127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778B8"/>
    <a:srgbClr val="9E60B8"/>
    <a:srgbClr val="36544F"/>
    <a:srgbClr val="B04432"/>
    <a:srgbClr val="FB8E20"/>
    <a:srgbClr val="D4EBE9"/>
    <a:srgbClr val="5AB88F"/>
    <a:srgbClr val="3E729D"/>
    <a:srgbClr val="41719C"/>
    <a:srgbClr val="B58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793"/>
    <p:restoredTop sz="96911" autoAdjust="0"/>
  </p:normalViewPr>
  <p:slideViewPr>
    <p:cSldViewPr snapToGrid="0" snapToObjects="1">
      <p:cViewPr varScale="1">
        <p:scale>
          <a:sx n="324" d="100"/>
          <a:sy n="324" d="100"/>
        </p:scale>
        <p:origin x="192" y="768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708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204" d="100"/>
          <a:sy n="204" d="100"/>
        </p:scale>
        <p:origin x="7656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9A0580E0-50EA-B04C-A23D-9E055999836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8DB275F-58C5-614C-AE1A-7640B3733D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4AF9EC-8012-1F4A-AE8D-5F4A36996518}" type="datetimeFigureOut">
              <a:rPr lang="de-DE" smtClean="0"/>
              <a:t>29.09.21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70DF82B-13A7-E34F-96F0-BE613545C8F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8D33D88-AF07-B249-A895-58D33190ECB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452498-D89F-D245-A8A0-401067CC51D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11933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3854BB-5908-0843-BA41-B7E7E599A04D}" type="datetimeFigureOut">
              <a:rPr lang="de-DE" smtClean="0"/>
              <a:t>29.09.21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67E9B5-BB04-A741-9555-7CF01DDDA8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9260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1pPr>
    <a:lvl2pPr marL="389582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2pPr>
    <a:lvl3pPr marL="779163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3pPr>
    <a:lvl4pPr marL="1168745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4pPr>
    <a:lvl5pPr marL="1558326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5pPr>
    <a:lvl6pPr marL="1947908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6pPr>
    <a:lvl7pPr marL="2337489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7pPr>
    <a:lvl8pPr marL="2727071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8pPr>
    <a:lvl9pPr marL="3116652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427439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65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758872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9/29/21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59595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9/29/21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04946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9/29/21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16496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4559301"/>
            <a:ext cx="9144000" cy="592667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4550835"/>
            <a:ext cx="9144000" cy="592667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1523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42758401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1"/>
            <a:ext cx="9144000" cy="592667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2"/>
            <a:ext cx="9144000" cy="592667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1523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54046EA0-476F-F64F-8694-855A1E7DAD9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87570" y="769545"/>
            <a:ext cx="8768862" cy="3996928"/>
          </a:xfrm>
        </p:spPr>
        <p:txBody>
          <a:bodyPr/>
          <a:lstStyle>
            <a:lvl1pPr>
              <a:defRPr b="1">
                <a:solidFill>
                  <a:srgbClr val="FB8E20"/>
                </a:solidFill>
              </a:defRPr>
            </a:lvl1pPr>
          </a:lstStyle>
          <a:p>
            <a:r>
              <a:rPr lang="de-DE" dirty="0"/>
              <a:t>Mastertextformat bearbeiten
	</a:t>
            </a:r>
            <a:r>
              <a:rPr lang="de-DE" dirty="0" err="1"/>
              <a:t>fasdfsdf</a:t>
            </a:r>
            <a:r>
              <a:rPr lang="de-DE" dirty="0"/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35510881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4559301"/>
            <a:ext cx="9144000" cy="34289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</p:spTree>
    <p:extLst>
      <p:ext uri="{BB962C8B-B14F-4D97-AF65-F5344CB8AC3E}">
        <p14:creationId xmlns:p14="http://schemas.microsoft.com/office/powerpoint/2010/main" val="11766460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9/29/21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55905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9/29/21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38467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9/29/21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17818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9/29/21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9873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9/29/21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7318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9/29/21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05081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9/29/21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3346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9/29/21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6177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B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t>9/29/21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45790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51" r:id="rId14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rgbClr val="36544F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rgbClr val="36544F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rgbClr val="36544F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rgbClr val="36544F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TQQPAU21ZUw" TargetMode="External"/><Relationship Id="rId2" Type="http://schemas.openxmlformats.org/officeDocument/2006/relationships/hyperlink" Target="https://reactjs.org/blog/2020/12/21/data-fetching-with-react-server-components.html" TargetMode="Externa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github.com/reactjs/rfcs/pull/188" TargetMode="Externa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3EEF4409-183C-C04C-BA2D-1FE36517D1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1" y="0"/>
            <a:ext cx="9144000" cy="5143500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8FFC761-FA65-4D43-9BEC-BD3BB5EE4B73}"/>
              </a:ext>
            </a:extLst>
          </p:cNvPr>
          <p:cNvSpPr/>
          <p:nvPr/>
        </p:nvSpPr>
        <p:spPr>
          <a:xfrm>
            <a:off x="-2354" y="1"/>
            <a:ext cx="9154725" cy="4550832"/>
          </a:xfrm>
          <a:prstGeom prst="rect">
            <a:avLst/>
          </a:prstGeom>
          <a:solidFill>
            <a:srgbClr val="D4EBE9">
              <a:alpha val="6894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3" name="Rechteck 2"/>
          <p:cNvSpPr/>
          <p:nvPr/>
        </p:nvSpPr>
        <p:spPr>
          <a:xfrm>
            <a:off x="492000" y="897719"/>
            <a:ext cx="7707756" cy="197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8475" b="1" dirty="0"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  </a:t>
            </a:r>
            <a:r>
              <a:rPr lang="de-DE" sz="12225" b="1" dirty="0"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React</a:t>
            </a:r>
            <a:endParaRPr lang="de-DE" sz="1151" b="1" dirty="0">
              <a:solidFill>
                <a:srgbClr val="EF7D1D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1038131" y="278504"/>
            <a:ext cx="13163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  <a:endParaRPr lang="de-DE" sz="12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38B5D25A-55E1-4341-9252-AC900006FD3A}"/>
              </a:ext>
            </a:extLst>
          </p:cNvPr>
          <p:cNvSpPr txBox="1"/>
          <p:nvPr/>
        </p:nvSpPr>
        <p:spPr>
          <a:xfrm>
            <a:off x="1804008" y="1352089"/>
            <a:ext cx="4306921" cy="484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2550" b="1" dirty="0">
              <a:solidFill>
                <a:srgbClr val="36544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8371" y="4550833"/>
            <a:ext cx="9154724" cy="592667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865622" y="4550833"/>
            <a:ext cx="7429500" cy="592667"/>
          </a:xfrm>
        </p:spPr>
        <p:txBody>
          <a:bodyPr>
            <a:normAutofit/>
          </a:bodyPr>
          <a:lstStyle/>
          <a:p>
            <a:r>
              <a:rPr lang="de-DE" sz="1050" spc="60" dirty="0" err="1">
                <a:solidFill>
                  <a:srgbClr val="D4EBE9"/>
                </a:solidFill>
              </a:rPr>
              <a:t>EnterJS</a:t>
            </a:r>
            <a:r>
              <a:rPr lang="de-DE" sz="1050" spc="60" dirty="0">
                <a:solidFill>
                  <a:srgbClr val="D4EBE9"/>
                </a:solidFill>
              </a:rPr>
              <a:t> Online | 30. September 2021 | @</a:t>
            </a:r>
            <a:r>
              <a:rPr lang="de-DE" sz="1050" spc="60" dirty="0" err="1">
                <a:solidFill>
                  <a:srgbClr val="D4EBE9"/>
                </a:solidFill>
              </a:rPr>
              <a:t>nilshartmann</a:t>
            </a:r>
            <a:endParaRPr lang="de-DE" sz="1050" spc="60" dirty="0">
              <a:solidFill>
                <a:srgbClr val="D4EBE9"/>
              </a:solidFill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219C9F6C-37CF-9943-948F-72DE55B90AF7}"/>
              </a:ext>
            </a:extLst>
          </p:cNvPr>
          <p:cNvSpPr/>
          <p:nvPr/>
        </p:nvSpPr>
        <p:spPr>
          <a:xfrm>
            <a:off x="1114656" y="3212529"/>
            <a:ext cx="4427558" cy="303806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de-DE" sz="1151" b="1" dirty="0" err="1">
                <a:solidFill>
                  <a:srgbClr val="36544F"/>
                </a:solidFill>
              </a:rPr>
              <a:t>Slides</a:t>
            </a:r>
            <a:r>
              <a:rPr lang="de-DE" sz="1151" b="1" dirty="0">
                <a:solidFill>
                  <a:srgbClr val="36544F"/>
                </a:solidFill>
              </a:rPr>
              <a:t>: https://</a:t>
            </a:r>
            <a:r>
              <a:rPr lang="de-DE" sz="1151" b="1" dirty="0" err="1">
                <a:solidFill>
                  <a:srgbClr val="36544F"/>
                </a:solidFill>
              </a:rPr>
              <a:t>react.schule</a:t>
            </a:r>
            <a:r>
              <a:rPr lang="de-DE" sz="1151" b="1" dirty="0">
                <a:solidFill>
                  <a:srgbClr val="36544F"/>
                </a:solidFill>
              </a:rPr>
              <a:t>/ejs2021-server-components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444E7402-650D-FF47-B694-CDC4CBCCE966}"/>
              </a:ext>
            </a:extLst>
          </p:cNvPr>
          <p:cNvSpPr/>
          <p:nvPr/>
        </p:nvSpPr>
        <p:spPr>
          <a:xfrm>
            <a:off x="1114657" y="2725070"/>
            <a:ext cx="4427558" cy="487457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3300" b="1" dirty="0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Server</a:t>
            </a:r>
            <a:r>
              <a:rPr lang="de-DE" sz="3300" b="1" dirty="0">
                <a:solidFill>
                  <a:srgbClr val="9E60B8"/>
                </a:solidFill>
                <a:latin typeface="Montserrat" charset="0"/>
                <a:ea typeface="Montserrat" charset="0"/>
                <a:cs typeface="Montserrat" charset="0"/>
              </a:rPr>
              <a:t> Components</a:t>
            </a:r>
            <a:endParaRPr lang="de-DE" sz="1800" b="1" dirty="0">
              <a:solidFill>
                <a:srgbClr val="36544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75459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Drei Arten von Komponenten</a:t>
            </a:r>
          </a:p>
        </p:txBody>
      </p:sp>
    </p:spTree>
    <p:extLst>
      <p:ext uri="{BB962C8B-B14F-4D97-AF65-F5344CB8AC3E}">
        <p14:creationId xmlns:p14="http://schemas.microsoft.com/office/powerpoint/2010/main" val="2976488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7881127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Drei Arten von Komponenten</a:t>
            </a:r>
          </a:p>
          <a:p>
            <a:r>
              <a:rPr lang="de-DE" dirty="0">
                <a:solidFill>
                  <a:srgbClr val="36544F"/>
                </a:solidFill>
              </a:rPr>
              <a:t>Client-Komponenten</a:t>
            </a:r>
          </a:p>
          <a:p>
            <a:pPr lvl="1"/>
            <a:r>
              <a:rPr lang="de-DE" dirty="0"/>
              <a:t>wie bisherige React-Komponenten, werden </a:t>
            </a:r>
            <a:r>
              <a:rPr lang="de-DE" i="1" dirty="0"/>
              <a:t>nur</a:t>
            </a:r>
            <a:r>
              <a:rPr lang="de-DE" dirty="0"/>
              <a:t> auf dem Client ausgeführt</a:t>
            </a:r>
          </a:p>
          <a:p>
            <a:pPr lvl="1"/>
            <a:r>
              <a:rPr lang="de-DE" dirty="0"/>
              <a:t>können keine Server-Komponenten verwenden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77476EC-60B4-B94A-BE42-4A788E268B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4958" y="2393459"/>
            <a:ext cx="3531472" cy="2504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4367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Drei Arten von Komponenten</a:t>
            </a:r>
          </a:p>
          <a:p>
            <a:r>
              <a:rPr lang="de-DE" dirty="0">
                <a:solidFill>
                  <a:srgbClr val="36544F"/>
                </a:solidFill>
              </a:rPr>
              <a:t>Server-Komponenten (Neu!)</a:t>
            </a:r>
          </a:p>
          <a:p>
            <a:pPr lvl="1"/>
            <a:r>
              <a:rPr lang="de-DE" dirty="0"/>
              <a:t>werden </a:t>
            </a:r>
            <a:r>
              <a:rPr lang="de-DE" i="1" dirty="0"/>
              <a:t>nur</a:t>
            </a:r>
            <a:r>
              <a:rPr lang="de-DE" dirty="0"/>
              <a:t> auf dem Server ausgeführt</a:t>
            </a:r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liefern UI (!) zum React-</a:t>
            </a:r>
            <a:r>
              <a:rPr lang="de-DE" dirty="0"/>
              <a:t>Client zurück</a:t>
            </a:r>
          </a:p>
          <a:p>
            <a:pPr lvl="1"/>
            <a:r>
              <a:rPr lang="de-DE" dirty="0"/>
              <a:t>API: "normale" React-Komponenten (JS, JSX, ...)</a:t>
            </a:r>
          </a:p>
          <a:p>
            <a:pPr lvl="1"/>
            <a:endParaRPr lang="de-DE" dirty="0"/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182158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Drei Arten von Komponenten</a:t>
            </a:r>
          </a:p>
          <a:p>
            <a:r>
              <a:rPr lang="de-DE" dirty="0">
                <a:solidFill>
                  <a:srgbClr val="36544F"/>
                </a:solidFill>
              </a:rPr>
              <a:t>Server-Komponenten (Neu!)</a:t>
            </a:r>
          </a:p>
          <a:p>
            <a:pPr lvl="1"/>
            <a:r>
              <a:rPr lang="de-DE" dirty="0"/>
              <a:t>werden </a:t>
            </a:r>
            <a:r>
              <a:rPr lang="de-DE" i="1" dirty="0"/>
              <a:t>nur</a:t>
            </a:r>
            <a:r>
              <a:rPr lang="de-DE" dirty="0"/>
              <a:t> auf dem Server ausgeführt</a:t>
            </a:r>
          </a:p>
          <a:p>
            <a:pPr lvl="1"/>
            <a:r>
              <a:rPr lang="de-DE" dirty="0"/>
              <a:t>liefern UI (!) zum React-Client zurück</a:t>
            </a:r>
          </a:p>
          <a:p>
            <a:pPr lvl="1"/>
            <a:r>
              <a:rPr lang="de-DE" dirty="0"/>
              <a:t>API: "normale" React-Komponenten (JS, JSX, ...)</a:t>
            </a:r>
          </a:p>
          <a:p>
            <a:pPr lvl="1"/>
            <a:endParaRPr lang="de-DE" b="0" dirty="0">
              <a:solidFill>
                <a:srgbClr val="36544F"/>
              </a:solidFill>
            </a:endParaRPr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Res</a:t>
            </a:r>
            <a:r>
              <a:rPr lang="de-DE" dirty="0"/>
              <a:t>triktionen: kein </a:t>
            </a:r>
            <a:r>
              <a:rPr lang="de-DE" dirty="0" err="1"/>
              <a:t>useState</a:t>
            </a:r>
            <a:r>
              <a:rPr lang="de-DE" dirty="0"/>
              <a:t>, </a:t>
            </a:r>
            <a:r>
              <a:rPr lang="de-DE" dirty="0" err="1"/>
              <a:t>useEffect</a:t>
            </a:r>
            <a:r>
              <a:rPr lang="de-DE" dirty="0"/>
              <a:t>, Browser APIs</a:t>
            </a:r>
          </a:p>
          <a:p>
            <a:pPr lvl="1"/>
            <a:r>
              <a:rPr lang="de-DE" dirty="0"/>
              <a:t>aber: können Server Umgebung und </a:t>
            </a:r>
            <a:r>
              <a:rPr lang="de-DE" dirty="0" err="1"/>
              <a:t>Resourcen</a:t>
            </a:r>
            <a:r>
              <a:rPr lang="de-DE" dirty="0"/>
              <a:t> nutzen (!)</a:t>
            </a:r>
          </a:p>
          <a:p>
            <a:pPr lvl="2"/>
            <a:r>
              <a:rPr lang="de-DE" dirty="0"/>
              <a:t>Datenbanken</a:t>
            </a:r>
          </a:p>
          <a:p>
            <a:pPr lvl="2"/>
            <a:r>
              <a:rPr lang="de-DE" dirty="0"/>
              <a:t>Filesystem</a:t>
            </a:r>
          </a:p>
        </p:txBody>
      </p:sp>
    </p:spTree>
    <p:extLst>
      <p:ext uri="{BB962C8B-B14F-4D97-AF65-F5344CB8AC3E}">
        <p14:creationId xmlns:p14="http://schemas.microsoft.com/office/powerpoint/2010/main" val="20714937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23386" y="769545"/>
            <a:ext cx="7745370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Weiterhin </a:t>
            </a:r>
            <a:r>
              <a:rPr lang="de-DE" u="sng" dirty="0"/>
              <a:t>ein</a:t>
            </a:r>
            <a:r>
              <a:rPr lang="de-DE" dirty="0"/>
              <a:t> Komponenten-Baum</a:t>
            </a:r>
          </a:p>
          <a:p>
            <a:r>
              <a:rPr lang="de-DE" b="0" dirty="0">
                <a:solidFill>
                  <a:srgbClr val="36544F"/>
                </a:solidFill>
              </a:rPr>
              <a:t>Ein Teil der Komponenten kommt jetzt vom Server...</a:t>
            </a:r>
          </a:p>
          <a:p>
            <a:r>
              <a:rPr lang="de-DE" b="0" dirty="0">
                <a:solidFill>
                  <a:srgbClr val="36544F"/>
                </a:solidFill>
              </a:rPr>
              <a:t>Der Server rendert die Komponenten, bis er auf eine Client-Komponente trifft</a:t>
            </a:r>
          </a:p>
          <a:p>
            <a:r>
              <a:rPr lang="de-DE" dirty="0">
                <a:solidFill>
                  <a:srgbClr val="36544F"/>
                </a:solidFill>
              </a:rPr>
              <a:t>Server Komponenten sind nicht </a:t>
            </a:r>
            <a:br>
              <a:rPr lang="de-DE" dirty="0">
                <a:solidFill>
                  <a:srgbClr val="36544F"/>
                </a:solidFill>
              </a:rPr>
            </a:br>
            <a:r>
              <a:rPr lang="de-DE" dirty="0">
                <a:solidFill>
                  <a:srgbClr val="36544F"/>
                </a:solidFill>
              </a:rPr>
              <a:t>auf dem Client vorhanden!</a:t>
            </a:r>
          </a:p>
          <a:p>
            <a:pPr marL="0" indent="0">
              <a:buNone/>
            </a:pPr>
            <a:endParaRPr lang="de-DE" dirty="0"/>
          </a:p>
          <a:p>
            <a:pPr lvl="2"/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02F428F-AA47-5540-90DA-D8CB4DA3F6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2841" y="2065702"/>
            <a:ext cx="3437773" cy="2877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7293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23386" y="769545"/>
            <a:ext cx="7745370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Weiterhin </a:t>
            </a:r>
            <a:r>
              <a:rPr lang="de-DE" u="sng" dirty="0"/>
              <a:t>ein</a:t>
            </a:r>
            <a:r>
              <a:rPr lang="de-DE" dirty="0"/>
              <a:t> Komponenten-Baum</a:t>
            </a:r>
          </a:p>
          <a:p>
            <a:r>
              <a:rPr lang="de-DE" b="0" dirty="0">
                <a:solidFill>
                  <a:srgbClr val="36544F"/>
                </a:solidFill>
              </a:rPr>
              <a:t>Ein Teil der Komponenten kommt jetzt vom Server...</a:t>
            </a:r>
          </a:p>
          <a:p>
            <a:r>
              <a:rPr lang="de-DE" b="0" dirty="0">
                <a:solidFill>
                  <a:srgbClr val="36544F"/>
                </a:solidFill>
              </a:rPr>
              <a:t>Der Server rendert die Komponenten, bis er auf eine Client-Komponente trifft</a:t>
            </a:r>
          </a:p>
          <a:p>
            <a:r>
              <a:rPr lang="de-DE" dirty="0">
                <a:solidFill>
                  <a:srgbClr val="36544F"/>
                </a:solidFill>
              </a:rPr>
              <a:t>Server Komponenten sind nicht </a:t>
            </a:r>
            <a:br>
              <a:rPr lang="de-DE" dirty="0">
                <a:solidFill>
                  <a:srgbClr val="36544F"/>
                </a:solidFill>
              </a:rPr>
            </a:br>
            <a:r>
              <a:rPr lang="de-DE" dirty="0">
                <a:solidFill>
                  <a:srgbClr val="36544F"/>
                </a:solidFill>
              </a:rPr>
              <a:t>auf dem Client vorhanden!</a:t>
            </a:r>
          </a:p>
          <a:p>
            <a:pPr marL="0" indent="0">
              <a:buNone/>
            </a:pPr>
            <a:endParaRPr lang="de-DE" dirty="0"/>
          </a:p>
          <a:p>
            <a:pPr lvl="2"/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02F428F-AA47-5540-90DA-D8CB4DA3F6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2841" y="2065702"/>
            <a:ext cx="3437773" cy="2877647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75416EBD-6212-EF4B-B64C-57A1AFEA0EEA}"/>
              </a:ext>
            </a:extLst>
          </p:cNvPr>
          <p:cNvSpPr/>
          <p:nvPr/>
        </p:nvSpPr>
        <p:spPr>
          <a:xfrm>
            <a:off x="455361" y="3427216"/>
            <a:ext cx="2153312" cy="884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51" dirty="0">
                <a:solidFill>
                  <a:srgbClr val="36544F"/>
                </a:solidFill>
              </a:rPr>
              <a:t>🕵️‍♂️ Demo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solidFill>
                  <a:srgbClr val="36544F"/>
                </a:solidFill>
              </a:rPr>
              <a:t>Server-Komponenten "</a:t>
            </a:r>
            <a:r>
              <a:rPr lang="de-DE" sz="1000" dirty="0" err="1">
                <a:solidFill>
                  <a:srgbClr val="36544F"/>
                </a:solidFill>
              </a:rPr>
              <a:t>PostList</a:t>
            </a:r>
            <a:r>
              <a:rPr lang="de-DE" sz="1000" dirty="0">
                <a:solidFill>
                  <a:srgbClr val="36544F"/>
                </a:solidFill>
              </a:rPr>
              <a:t>" und "</a:t>
            </a:r>
            <a:r>
              <a:rPr lang="de-DE" sz="1000" dirty="0" err="1">
                <a:solidFill>
                  <a:srgbClr val="36544F"/>
                </a:solidFill>
              </a:rPr>
              <a:t>TagCloud</a:t>
            </a:r>
            <a:r>
              <a:rPr lang="de-DE" sz="1000" dirty="0">
                <a:solidFill>
                  <a:srgbClr val="36544F"/>
                </a:solidFill>
              </a:rPr>
              <a:t>" gibt es als Komponenten, aber nicht auf dem Client (-&gt; React </a:t>
            </a:r>
            <a:r>
              <a:rPr lang="de-DE" sz="1000" dirty="0" err="1">
                <a:solidFill>
                  <a:srgbClr val="36544F"/>
                </a:solidFill>
              </a:rPr>
              <a:t>Dev</a:t>
            </a:r>
            <a:r>
              <a:rPr lang="de-DE" sz="1000" dirty="0">
                <a:solidFill>
                  <a:srgbClr val="36544F"/>
                </a:solidFill>
              </a:rPr>
              <a:t> Tools)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9472330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Drei Arten von Komponenten</a:t>
            </a:r>
          </a:p>
          <a:p>
            <a:r>
              <a:rPr lang="de-DE" dirty="0" err="1">
                <a:solidFill>
                  <a:srgbClr val="36544F"/>
                </a:solidFill>
              </a:rPr>
              <a:t>Shared</a:t>
            </a:r>
            <a:r>
              <a:rPr lang="de-DE" dirty="0">
                <a:solidFill>
                  <a:srgbClr val="36544F"/>
                </a:solidFill>
              </a:rPr>
              <a:t> Komponenten (Neu!)</a:t>
            </a:r>
          </a:p>
          <a:p>
            <a:pPr lvl="1"/>
            <a:r>
              <a:rPr lang="de-DE" dirty="0"/>
              <a:t>werden auf dem Server und dem Client ausgeführt</a:t>
            </a:r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es gelten also die Restriktionen von Server </a:t>
            </a:r>
            <a:r>
              <a:rPr lang="de-DE" b="0" u="sng" dirty="0">
                <a:solidFill>
                  <a:srgbClr val="36544F"/>
                </a:solidFill>
              </a:rPr>
              <a:t>und</a:t>
            </a:r>
            <a:r>
              <a:rPr lang="de-DE" b="0" dirty="0">
                <a:solidFill>
                  <a:srgbClr val="36544F"/>
                </a:solidFill>
              </a:rPr>
              <a:t> Client-Komponenten</a:t>
            </a:r>
          </a:p>
          <a:p>
            <a:pPr lvl="1"/>
            <a:r>
              <a:rPr lang="de-DE" dirty="0"/>
              <a:t>können von Server- und Client-Komponenten verwendet werden</a:t>
            </a:r>
            <a:endParaRPr lang="de-DE" b="0" dirty="0">
              <a:solidFill>
                <a:srgbClr val="36544F"/>
              </a:solidFill>
            </a:endParaRPr>
          </a:p>
          <a:p>
            <a:pPr lvl="1"/>
            <a:endParaRPr lang="de-DE" dirty="0"/>
          </a:p>
          <a:p>
            <a:pPr lvl="1"/>
            <a:r>
              <a:rPr lang="de-DE" dirty="0"/>
              <a:t>der entsprechende JavaScript-Code wird erst auf den Client übertragen, wenn er wirklich benötigt wird</a:t>
            </a:r>
          </a:p>
          <a:p>
            <a:pPr lvl="2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980741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23386" y="769545"/>
            <a:ext cx="7745370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 err="1"/>
              <a:t>Shared</a:t>
            </a:r>
            <a:r>
              <a:rPr lang="de-DE" dirty="0"/>
              <a:t> Components</a:t>
            </a:r>
          </a:p>
          <a:p>
            <a:r>
              <a:rPr lang="de-DE" sz="1800" b="0" dirty="0">
                <a:solidFill>
                  <a:srgbClr val="36544F"/>
                </a:solidFill>
              </a:rPr>
              <a:t>JS-Code wird erst bei Bedarf auf den Client geladen (ansonsten nur UI)</a:t>
            </a:r>
          </a:p>
          <a:p>
            <a:pPr marL="0" indent="0">
              <a:buNone/>
            </a:pPr>
            <a:endParaRPr lang="de-DE" dirty="0"/>
          </a:p>
          <a:p>
            <a:pPr lvl="2"/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012E0DAD-ADE0-674B-A97F-62B2BD0FEC42}"/>
              </a:ext>
            </a:extLst>
          </p:cNvPr>
          <p:cNvSpPr/>
          <p:nvPr/>
        </p:nvSpPr>
        <p:spPr>
          <a:xfrm>
            <a:off x="6667302" y="3808389"/>
            <a:ext cx="2153312" cy="1192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51" dirty="0">
                <a:solidFill>
                  <a:srgbClr val="36544F"/>
                </a:solidFill>
              </a:rPr>
              <a:t>🕵️‍♂️ Demo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solidFill>
                  <a:srgbClr val="36544F"/>
                </a:solidFill>
              </a:rPr>
              <a:t>Post-Seite: keine "Post-Komponente"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>
                <a:solidFill>
                  <a:srgbClr val="36544F"/>
                </a:solidFill>
              </a:rPr>
              <a:t>PostEditor</a:t>
            </a:r>
            <a:r>
              <a:rPr lang="de-DE" sz="1000" dirty="0">
                <a:solidFill>
                  <a:srgbClr val="36544F"/>
                </a:solidFill>
              </a:rPr>
              <a:t>: Post-Komponente wird geladen (-&gt; Netzwerk-Tab) und als Komponente gerendert (-&gt; </a:t>
            </a:r>
            <a:r>
              <a:rPr lang="de-DE" sz="1000" dirty="0" err="1">
                <a:solidFill>
                  <a:srgbClr val="36544F"/>
                </a:solidFill>
              </a:rPr>
              <a:t>Dev</a:t>
            </a:r>
            <a:r>
              <a:rPr lang="de-DE" sz="1000" dirty="0">
                <a:solidFill>
                  <a:srgbClr val="36544F"/>
                </a:solidFill>
              </a:rPr>
              <a:t> Tools)</a:t>
            </a:r>
            <a:endParaRPr lang="de-DE" sz="1000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9592F08D-7F72-544E-A50D-FF4C13E225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23"/>
          <a:stretch/>
        </p:blipFill>
        <p:spPr>
          <a:xfrm>
            <a:off x="3401513" y="1793724"/>
            <a:ext cx="2237697" cy="2363016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7C1E624E-7D49-F64E-ACAF-008FE0D78BFD}"/>
              </a:ext>
            </a:extLst>
          </p:cNvPr>
          <p:cNvSpPr/>
          <p:nvPr/>
        </p:nvSpPr>
        <p:spPr>
          <a:xfrm>
            <a:off x="3357506" y="4243979"/>
            <a:ext cx="2851554" cy="446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51" dirty="0">
                <a:solidFill>
                  <a:srgbClr val="36544F"/>
                </a:solidFill>
              </a:rPr>
              <a:t>Verwendung "Post"-Komponente 2:</a:t>
            </a:r>
          </a:p>
          <a:p>
            <a:r>
              <a:rPr lang="de-DE" sz="1151" dirty="0">
                <a:solidFill>
                  <a:srgbClr val="36544F"/>
                </a:solidFill>
              </a:rPr>
              <a:t>innerhalb einer Client-Komponente</a:t>
            </a:r>
            <a:endParaRPr lang="de-DE" sz="1000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EA0AD6AA-25B7-1047-8136-ACA77ED83F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969" y="1793724"/>
            <a:ext cx="2241080" cy="1536877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18D57987-51D4-0E44-B742-EAE6BB299CEF}"/>
              </a:ext>
            </a:extLst>
          </p:cNvPr>
          <p:cNvSpPr/>
          <p:nvPr/>
        </p:nvSpPr>
        <p:spPr>
          <a:xfrm>
            <a:off x="414669" y="4243979"/>
            <a:ext cx="2851554" cy="446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51" dirty="0">
                <a:solidFill>
                  <a:srgbClr val="36544F"/>
                </a:solidFill>
              </a:rPr>
              <a:t>Verwendung "Post"-Komponente 1:</a:t>
            </a:r>
          </a:p>
          <a:p>
            <a:r>
              <a:rPr lang="de-DE" sz="1151" dirty="0">
                <a:solidFill>
                  <a:srgbClr val="36544F"/>
                </a:solidFill>
              </a:rPr>
              <a:t>innerhalb einer Server-Komponente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9569203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23386" y="769545"/>
            <a:ext cx="7745370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Rendering und Updates</a:t>
            </a:r>
          </a:p>
          <a:p>
            <a:pPr lvl="2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000948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E97E48FA-99A2-3144-9977-9A00F45EC7C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009650" y="769545"/>
            <a:ext cx="7059105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Wenn das eine normale Client-App wäre...</a:t>
            </a:r>
          </a:p>
          <a:p>
            <a:pPr lvl="2"/>
            <a:endParaRPr lang="de-DE" dirty="0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2B9451E6-BB6B-AA4C-ADDD-4327406431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0275" y="1673599"/>
            <a:ext cx="3172229" cy="2137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5478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60" dirty="0"/>
              <a:t>https://</a:t>
            </a:r>
            <a:r>
              <a:rPr lang="de-DE" spc="60" dirty="0" err="1"/>
              <a:t>nilshartmann.net</a:t>
            </a:r>
            <a:endParaRPr lang="de-DE" spc="60" dirty="0"/>
          </a:p>
        </p:txBody>
      </p:sp>
      <p:sp>
        <p:nvSpPr>
          <p:cNvPr id="3" name="Textfeld 2"/>
          <p:cNvSpPr txBox="1"/>
          <p:nvPr/>
        </p:nvSpPr>
        <p:spPr>
          <a:xfrm>
            <a:off x="1451603" y="315650"/>
            <a:ext cx="6240812" cy="24468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27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</a:p>
          <a:p>
            <a:pPr algn="ctr"/>
            <a:r>
              <a:rPr lang="de-DE" sz="12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nils@nilshartmann.net</a:t>
            </a:r>
            <a:endParaRPr lang="de-DE" sz="12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2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2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18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Freiberuflicher Entwickler, Architekt, Trainer aus Hamburg</a:t>
            </a:r>
          </a:p>
          <a:p>
            <a:pPr algn="ctr"/>
            <a:endParaRPr lang="de-DE" sz="18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8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8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8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9F921157-4EEE-F94F-AB9D-545E011C2F45}"/>
              </a:ext>
            </a:extLst>
          </p:cNvPr>
          <p:cNvSpPr/>
          <p:nvPr/>
        </p:nvSpPr>
        <p:spPr>
          <a:xfrm>
            <a:off x="597590" y="1978807"/>
            <a:ext cx="371475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de-DE" sz="12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Java</a:t>
            </a:r>
          </a:p>
          <a:p>
            <a:pPr algn="ctr"/>
            <a:r>
              <a:rPr lang="de-DE" sz="12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JavaScript, </a:t>
            </a:r>
            <a:r>
              <a:rPr lang="de-DE" sz="1200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TypeScript</a:t>
            </a:r>
            <a:endParaRPr lang="de-DE" sz="12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1200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endParaRPr lang="de-DE" sz="12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1200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endParaRPr lang="de-DE" sz="12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2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12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Trainings &amp; Workshops</a:t>
            </a:r>
            <a:endParaRPr lang="de-DE" sz="1151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4CD9C7B-1EC0-B64B-8EFD-E44C1A4AB5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1773" y="1978809"/>
            <a:ext cx="1264947" cy="1844884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7A0226B8-0AE2-E246-8B5B-A4D1C2599CAB}"/>
              </a:ext>
            </a:extLst>
          </p:cNvPr>
          <p:cNvSpPr/>
          <p:nvPr/>
        </p:nvSpPr>
        <p:spPr>
          <a:xfrm>
            <a:off x="5026358" y="3940792"/>
            <a:ext cx="3714750" cy="269433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de-DE" sz="1151" b="1" dirty="0">
                <a:solidFill>
                  <a:srgbClr val="B04432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151" b="1" dirty="0" err="1">
                <a:solidFill>
                  <a:srgbClr val="B04432"/>
                </a:solidFill>
                <a:latin typeface="Source Sans Pro" charset="0"/>
                <a:ea typeface="Source Sans Pro" charset="0"/>
                <a:cs typeface="Source Sans Pro" charset="0"/>
              </a:rPr>
              <a:t>reactbuch.de</a:t>
            </a:r>
            <a:endParaRPr lang="de-DE" sz="1151" b="1" dirty="0">
              <a:solidFill>
                <a:srgbClr val="B04432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40754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E97E48FA-99A2-3144-9977-9A00F45EC7C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009650" y="769545"/>
            <a:ext cx="7059105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Wenn das eine normale Client-App wäre...</a:t>
            </a:r>
          </a:p>
          <a:p>
            <a:pPr lvl="2"/>
            <a:endParaRPr lang="de-DE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07569217-6013-704D-AD0C-042D238AD03C}"/>
              </a:ext>
            </a:extLst>
          </p:cNvPr>
          <p:cNvSpPr/>
          <p:nvPr/>
        </p:nvSpPr>
        <p:spPr>
          <a:xfrm>
            <a:off x="5432890" y="2184179"/>
            <a:ext cx="3714750" cy="211609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// Pseudo Code !!</a:t>
            </a:r>
          </a:p>
          <a:p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BlogApp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[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postId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] =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useState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();</a:t>
            </a:r>
          </a:p>
          <a:p>
            <a:endParaRPr lang="de-DE" sz="12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if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postId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&lt;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PostPage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={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postId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 /&gt;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endParaRPr lang="de-DE" sz="12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&lt;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PostListPage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/&gt;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151" dirty="0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2ABDFD41-C008-214C-AF8E-D8C5C5F57227}"/>
              </a:ext>
            </a:extLst>
          </p:cNvPr>
          <p:cNvSpPr/>
          <p:nvPr/>
        </p:nvSpPr>
        <p:spPr>
          <a:xfrm>
            <a:off x="5432890" y="1589186"/>
            <a:ext cx="3714750" cy="6236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1151" dirty="0" err="1">
                <a:solidFill>
                  <a:srgbClr val="36544F"/>
                </a:solidFill>
              </a:rPr>
              <a:t>BlogApp</a:t>
            </a:r>
            <a:r>
              <a:rPr lang="de-DE" sz="1151" dirty="0">
                <a:solidFill>
                  <a:srgbClr val="36544F"/>
                </a:solidFill>
              </a:rPr>
              <a:t> würde Liste oder Einzel-</a:t>
            </a:r>
          </a:p>
          <a:p>
            <a:r>
              <a:rPr lang="de-DE" sz="1151" dirty="0">
                <a:solidFill>
                  <a:srgbClr val="36544F"/>
                </a:solidFill>
              </a:rPr>
              <a:t>Darstellung rendern</a:t>
            </a:r>
          </a:p>
          <a:p>
            <a:endParaRPr lang="de-DE" sz="1151" dirty="0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2B9451E6-BB6B-AA4C-ADDD-4327406431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0275" y="1673599"/>
            <a:ext cx="3172229" cy="2137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6008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E97E48FA-99A2-3144-9977-9A00F45EC7C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009650" y="769545"/>
            <a:ext cx="7059105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Wenn das eine normale Client-App wäre...</a:t>
            </a:r>
          </a:p>
          <a:p>
            <a:pPr lvl="2"/>
            <a:endParaRPr lang="de-DE" dirty="0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E9A44133-6867-0748-A535-2AC169AD5FFE}"/>
              </a:ext>
            </a:extLst>
          </p:cNvPr>
          <p:cNvSpPr/>
          <p:nvPr/>
        </p:nvSpPr>
        <p:spPr>
          <a:xfrm>
            <a:off x="5432890" y="1888344"/>
            <a:ext cx="3714750" cy="4465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1151" dirty="0">
                <a:solidFill>
                  <a:srgbClr val="36544F"/>
                </a:solidFill>
              </a:rPr>
              <a:t>(</a:t>
            </a:r>
            <a:r>
              <a:rPr lang="de-DE" sz="1151" dirty="0" err="1">
                <a:solidFill>
                  <a:srgbClr val="36544F"/>
                </a:solidFill>
              </a:rPr>
              <a:t>BlogAppServer</a:t>
            </a:r>
            <a:r>
              <a:rPr lang="de-DE" sz="1151" dirty="0">
                <a:solidFill>
                  <a:srgbClr val="36544F"/>
                </a:solidFill>
              </a:rPr>
              <a:t> würde es nicht geben)</a:t>
            </a:r>
          </a:p>
          <a:p>
            <a:endParaRPr lang="de-DE" sz="1151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E9C41F3B-79AB-DB4E-8C46-CC49E71F76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0275" y="1673599"/>
            <a:ext cx="3172229" cy="2137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0562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E97E48FA-99A2-3144-9977-9A00F45EC7C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009650" y="769545"/>
            <a:ext cx="7059105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Wenn das eine normale Client-App wäre...</a:t>
            </a:r>
          </a:p>
          <a:p>
            <a:pPr lvl="2"/>
            <a:endParaRPr lang="de-DE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07569217-6013-704D-AD0C-042D238AD03C}"/>
              </a:ext>
            </a:extLst>
          </p:cNvPr>
          <p:cNvSpPr/>
          <p:nvPr/>
        </p:nvSpPr>
        <p:spPr>
          <a:xfrm>
            <a:off x="5432890" y="2184180"/>
            <a:ext cx="3714750" cy="227806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1151" dirty="0" err="1">
                <a:solidFill>
                  <a:srgbClr val="36544F"/>
                </a:solidFill>
              </a:rPr>
              <a:t>PostListPage</a:t>
            </a:r>
            <a:r>
              <a:rPr lang="de-DE" sz="1151" dirty="0">
                <a:solidFill>
                  <a:srgbClr val="36544F"/>
                </a:solidFill>
              </a:rPr>
              <a:t> würde Daten laden</a:t>
            </a:r>
          </a:p>
          <a:p>
            <a:r>
              <a:rPr lang="de-DE" sz="1151" dirty="0">
                <a:solidFill>
                  <a:srgbClr val="36544F"/>
                </a:solidFill>
              </a:rPr>
              <a:t>und </a:t>
            </a:r>
            <a:r>
              <a:rPr lang="de-DE" sz="1151" dirty="0" err="1">
                <a:solidFill>
                  <a:srgbClr val="36544F"/>
                </a:solidFill>
              </a:rPr>
              <a:t>Children</a:t>
            </a:r>
            <a:r>
              <a:rPr lang="de-DE" sz="1151" dirty="0">
                <a:solidFill>
                  <a:srgbClr val="36544F"/>
                </a:solidFill>
              </a:rPr>
              <a:t> rendern</a:t>
            </a:r>
          </a:p>
          <a:p>
            <a:endParaRPr lang="de-DE" sz="1151" dirty="0">
              <a:solidFill>
                <a:srgbClr val="36544F"/>
              </a:solidFill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// Pseudo Code !!</a:t>
            </a:r>
          </a:p>
          <a:p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PostListPage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useEffect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loadPosts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());</a:t>
            </a:r>
          </a:p>
          <a:p>
            <a:endParaRPr lang="de-DE" sz="12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posts.map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p =&gt;&lt;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PostPreview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post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={p} /&gt;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)}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151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0FC2EB0-0DFE-A544-AF76-9A3F1B0E7C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0275" y="1673599"/>
            <a:ext cx="3172229" cy="2137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7221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E97E48FA-99A2-3144-9977-9A00F45EC7C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009650" y="769545"/>
            <a:ext cx="7059105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Wenn das eine normale Client-App wäre...</a:t>
            </a:r>
          </a:p>
          <a:p>
            <a:pPr lvl="2"/>
            <a:endParaRPr lang="de-DE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07569217-6013-704D-AD0C-042D238AD03C}"/>
              </a:ext>
            </a:extLst>
          </p:cNvPr>
          <p:cNvSpPr/>
          <p:nvPr/>
        </p:nvSpPr>
        <p:spPr>
          <a:xfrm>
            <a:off x="5432890" y="2388899"/>
            <a:ext cx="3714750" cy="21085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1151" dirty="0" err="1">
                <a:solidFill>
                  <a:srgbClr val="36544F"/>
                </a:solidFill>
              </a:rPr>
              <a:t>PostPreview</a:t>
            </a:r>
            <a:r>
              <a:rPr lang="de-DE" sz="1151" dirty="0">
                <a:solidFill>
                  <a:srgbClr val="36544F"/>
                </a:solidFill>
              </a:rPr>
              <a:t> würde Post darstellen und Knopf rendern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// Pseudo Code !!</a:t>
            </a:r>
          </a:p>
          <a:p>
            <a:endParaRPr lang="de-DE" sz="12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PostPreview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({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post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}) {</a:t>
            </a:r>
          </a:p>
          <a:p>
            <a:endParaRPr lang="de-DE" sz="12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&lt;div&gt;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{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post.title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&lt;</a:t>
            </a:r>
            <a:r>
              <a:rPr lang="de-DE" sz="12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OpenPostButton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post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={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post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 /&gt; 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&lt;/div&gt;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151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91B16AA6-831D-BC42-BF42-374344D118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0275" y="1673599"/>
            <a:ext cx="3172229" cy="2137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8007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E97E48FA-99A2-3144-9977-9A00F45EC7C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009650" y="769545"/>
            <a:ext cx="7059105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Wenn das eine normale Client-App wäre...</a:t>
            </a:r>
          </a:p>
          <a:p>
            <a:pPr lvl="2"/>
            <a:endParaRPr lang="de-DE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07569217-6013-704D-AD0C-042D238AD03C}"/>
              </a:ext>
            </a:extLst>
          </p:cNvPr>
          <p:cNvSpPr/>
          <p:nvPr/>
        </p:nvSpPr>
        <p:spPr>
          <a:xfrm>
            <a:off x="5432890" y="2768009"/>
            <a:ext cx="3714750" cy="210096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1151" dirty="0" err="1">
                <a:solidFill>
                  <a:srgbClr val="36544F"/>
                </a:solidFill>
              </a:rPr>
              <a:t>OpenPostButton</a:t>
            </a:r>
            <a:r>
              <a:rPr lang="de-DE" sz="1151" dirty="0">
                <a:solidFill>
                  <a:srgbClr val="36544F"/>
                </a:solidFill>
              </a:rPr>
              <a:t> würde neue Post-</a:t>
            </a:r>
            <a:r>
              <a:rPr lang="de-DE" sz="1151" dirty="0" err="1">
                <a:solidFill>
                  <a:srgbClr val="36544F"/>
                </a:solidFill>
              </a:rPr>
              <a:t>Id</a:t>
            </a:r>
            <a:r>
              <a:rPr lang="de-DE" sz="1151" dirty="0">
                <a:solidFill>
                  <a:srgbClr val="36544F"/>
                </a:solidFill>
              </a:rPr>
              <a:t> setzen</a:t>
            </a:r>
          </a:p>
          <a:p>
            <a:endParaRPr lang="de-DE" sz="1151" dirty="0">
              <a:solidFill>
                <a:srgbClr val="36544F"/>
              </a:solidFill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// Pseudo Code !!</a:t>
            </a:r>
          </a:p>
          <a:p>
            <a:endParaRPr lang="de-DE" sz="12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OpenPostButton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({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post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})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&lt;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button</a:t>
            </a:r>
            <a:endParaRPr lang="de-DE" sz="12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onClick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() =&gt; </a:t>
            </a:r>
            <a:r>
              <a:rPr lang="de-DE" sz="1200" dirty="0" err="1">
                <a:solidFill>
                  <a:srgbClr val="B044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setPostId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post.id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}...&lt;/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button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&gt;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151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F21BDAC-5F3E-3046-A83D-D50C43C766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0275" y="1673599"/>
            <a:ext cx="3172229" cy="2137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3550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E97E48FA-99A2-3144-9977-9A00F45EC7C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009650" y="769545"/>
            <a:ext cx="7059105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Wenn das eine normale Client-App wäre...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07569217-6013-704D-AD0C-042D238AD03C}"/>
              </a:ext>
            </a:extLst>
          </p:cNvPr>
          <p:cNvSpPr/>
          <p:nvPr/>
        </p:nvSpPr>
        <p:spPr>
          <a:xfrm>
            <a:off x="5432890" y="2768009"/>
            <a:ext cx="3714750" cy="8007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1151" dirty="0" err="1">
                <a:solidFill>
                  <a:srgbClr val="36544F"/>
                </a:solidFill>
              </a:rPr>
              <a:t>OpenPostButton</a:t>
            </a:r>
            <a:r>
              <a:rPr lang="de-DE" sz="1151" dirty="0">
                <a:solidFill>
                  <a:srgbClr val="36544F"/>
                </a:solidFill>
              </a:rPr>
              <a:t> würde neue Post-</a:t>
            </a:r>
            <a:r>
              <a:rPr lang="de-DE" sz="1151" dirty="0" err="1">
                <a:solidFill>
                  <a:srgbClr val="36544F"/>
                </a:solidFill>
              </a:rPr>
              <a:t>Id</a:t>
            </a:r>
            <a:endParaRPr lang="de-DE" sz="1151" dirty="0">
              <a:solidFill>
                <a:srgbClr val="36544F"/>
              </a:solidFill>
            </a:endParaRPr>
          </a:p>
          <a:p>
            <a:r>
              <a:rPr lang="de-DE" sz="1151" dirty="0">
                <a:solidFill>
                  <a:srgbClr val="36544F"/>
                </a:solidFill>
              </a:rPr>
              <a:t>setzen,</a:t>
            </a:r>
          </a:p>
          <a:p>
            <a:endParaRPr lang="de-DE" sz="1151" dirty="0">
              <a:solidFill>
                <a:srgbClr val="36544F"/>
              </a:solidFill>
            </a:endParaRPr>
          </a:p>
          <a:p>
            <a:r>
              <a:rPr lang="de-DE" sz="1151" dirty="0">
                <a:solidFill>
                  <a:srgbClr val="36544F"/>
                </a:solidFill>
              </a:rPr>
              <a:t>App würde neu gerendert ✅</a:t>
            </a:r>
            <a:endParaRPr lang="de-DE" sz="1151" dirty="0"/>
          </a:p>
        </p:txBody>
      </p:sp>
      <p:cxnSp>
        <p:nvCxnSpPr>
          <p:cNvPr id="4" name="Gerade Verbindung 3">
            <a:extLst>
              <a:ext uri="{FF2B5EF4-FFF2-40B4-BE49-F238E27FC236}">
                <a16:creationId xmlns:a16="http://schemas.microsoft.com/office/drawing/2014/main" id="{F6437921-B013-7E4E-958C-28F1ABD9D8C4}"/>
              </a:ext>
            </a:extLst>
          </p:cNvPr>
          <p:cNvCxnSpPr/>
          <p:nvPr/>
        </p:nvCxnSpPr>
        <p:spPr>
          <a:xfrm>
            <a:off x="4198844" y="2823882"/>
            <a:ext cx="1234046" cy="0"/>
          </a:xfrm>
          <a:prstGeom prst="line">
            <a:avLst/>
          </a:prstGeom>
          <a:ln w="34925">
            <a:solidFill>
              <a:srgbClr val="B0443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EEE9BC3B-9276-3F4E-8F9D-C72EBE462EF4}"/>
              </a:ext>
            </a:extLst>
          </p:cNvPr>
          <p:cNvCxnSpPr>
            <a:cxnSpLocks/>
          </p:cNvCxnSpPr>
          <p:nvPr/>
        </p:nvCxnSpPr>
        <p:spPr>
          <a:xfrm flipV="1">
            <a:off x="5432890" y="1788459"/>
            <a:ext cx="0" cy="1035423"/>
          </a:xfrm>
          <a:prstGeom prst="line">
            <a:avLst/>
          </a:prstGeom>
          <a:ln w="34925">
            <a:solidFill>
              <a:srgbClr val="B0443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BDDCCE51-129B-8043-A066-84EEDE8C3A92}"/>
              </a:ext>
            </a:extLst>
          </p:cNvPr>
          <p:cNvCxnSpPr>
            <a:cxnSpLocks/>
          </p:cNvCxnSpPr>
          <p:nvPr/>
        </p:nvCxnSpPr>
        <p:spPr>
          <a:xfrm>
            <a:off x="3405470" y="1788459"/>
            <a:ext cx="2027422" cy="0"/>
          </a:xfrm>
          <a:prstGeom prst="line">
            <a:avLst/>
          </a:prstGeom>
          <a:ln w="34925">
            <a:solidFill>
              <a:srgbClr val="B04432"/>
            </a:solidFill>
            <a:prstDash val="solid"/>
            <a:head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hteck 12">
            <a:extLst>
              <a:ext uri="{FF2B5EF4-FFF2-40B4-BE49-F238E27FC236}">
                <a16:creationId xmlns:a16="http://schemas.microsoft.com/office/drawing/2014/main" id="{A75F2548-8969-484B-AD15-ECEB5525F6CA}"/>
              </a:ext>
            </a:extLst>
          </p:cNvPr>
          <p:cNvSpPr/>
          <p:nvPr/>
        </p:nvSpPr>
        <p:spPr>
          <a:xfrm rot="16200000">
            <a:off x="4594540" y="2456335"/>
            <a:ext cx="193642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2"/>
            <a:r>
              <a:rPr lang="de-DE" sz="900" dirty="0" err="1">
                <a:solidFill>
                  <a:srgbClr val="B0443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setPostId</a:t>
            </a:r>
            <a:r>
              <a:rPr lang="de-DE" sz="900" dirty="0">
                <a:solidFill>
                  <a:srgbClr val="B0443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(...)</a:t>
            </a:r>
            <a:endParaRPr lang="de-DE" sz="900" dirty="0">
              <a:solidFill>
                <a:srgbClr val="B04432"/>
              </a:solidFill>
            </a:endParaRP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1E5EDC5E-5500-B94E-A837-1BAE72FA51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0275" y="1673599"/>
            <a:ext cx="3172229" cy="2137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5271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E97E48FA-99A2-3144-9977-9A00F45EC7C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009650" y="769545"/>
            <a:ext cx="7059105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Wenn das eine normale Client-App wäre... </a:t>
            </a:r>
            <a:r>
              <a:rPr lang="de-DE" dirty="0">
                <a:solidFill>
                  <a:srgbClr val="B04432"/>
                </a:solidFill>
              </a:rPr>
              <a:t>...ist es aber nicht!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D61CAB41-3FDB-0E45-B9FD-0206892D88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7079" y="1673599"/>
            <a:ext cx="4308382" cy="2137317"/>
          </a:xfrm>
          <a:prstGeom prst="rect">
            <a:avLst/>
          </a:prstGeom>
        </p:spPr>
      </p:pic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BDDCCE51-129B-8043-A066-84EEDE8C3A92}"/>
              </a:ext>
            </a:extLst>
          </p:cNvPr>
          <p:cNvCxnSpPr>
            <a:cxnSpLocks/>
          </p:cNvCxnSpPr>
          <p:nvPr/>
        </p:nvCxnSpPr>
        <p:spPr>
          <a:xfrm flipV="1">
            <a:off x="3149974" y="1796715"/>
            <a:ext cx="0" cy="247240"/>
          </a:xfrm>
          <a:prstGeom prst="line">
            <a:avLst/>
          </a:prstGeom>
          <a:ln w="47625">
            <a:solidFill>
              <a:srgbClr val="B04432"/>
            </a:solidFill>
            <a:prstDash val="solid"/>
            <a:head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hteck 6">
            <a:extLst>
              <a:ext uri="{FF2B5EF4-FFF2-40B4-BE49-F238E27FC236}">
                <a16:creationId xmlns:a16="http://schemas.microsoft.com/office/drawing/2014/main" id="{A1AC458B-28A8-3344-8A3C-5D9C651BEED2}"/>
              </a:ext>
            </a:extLst>
          </p:cNvPr>
          <p:cNvSpPr/>
          <p:nvPr/>
        </p:nvSpPr>
        <p:spPr>
          <a:xfrm>
            <a:off x="3257244" y="1658215"/>
            <a:ext cx="938077" cy="26943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151" b="1" i="1" dirty="0">
                <a:solidFill>
                  <a:srgbClr val="B04432"/>
                </a:solidFill>
                <a:latin typeface="Source Sans Pro Semibold" panose="020B0503030403020204" pitchFamily="34" charset="0"/>
              </a:rPr>
              <a:t>Server-Call!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30A9788F-939C-8543-8843-728E4CF563F6}"/>
              </a:ext>
            </a:extLst>
          </p:cNvPr>
          <p:cNvSpPr/>
          <p:nvPr/>
        </p:nvSpPr>
        <p:spPr>
          <a:xfrm>
            <a:off x="5482731" y="1658215"/>
            <a:ext cx="2756956" cy="446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51" dirty="0" err="1">
                <a:solidFill>
                  <a:srgbClr val="B04432"/>
                </a:solidFill>
                <a:latin typeface="Source Sans Pro" panose="020B0503030403020204" pitchFamily="34" charset="0"/>
              </a:rPr>
              <a:t>BlogApp</a:t>
            </a:r>
            <a:r>
              <a:rPr lang="de-DE" sz="1151" dirty="0">
                <a:solidFill>
                  <a:srgbClr val="B04432"/>
                </a:solidFill>
                <a:latin typeface="Source Sans Pro" panose="020B0503030403020204" pitchFamily="34" charset="0"/>
              </a:rPr>
              <a:t> will </a:t>
            </a:r>
            <a:r>
              <a:rPr lang="de-DE" sz="1151" b="1" dirty="0">
                <a:solidFill>
                  <a:srgbClr val="B04432"/>
                </a:solidFill>
                <a:latin typeface="Source Sans Pro" panose="020B0503030403020204" pitchFamily="34" charset="0"/>
              </a:rPr>
              <a:t>Server</a:t>
            </a:r>
            <a:r>
              <a:rPr lang="de-DE" sz="1151" dirty="0">
                <a:solidFill>
                  <a:srgbClr val="B04432"/>
                </a:solidFill>
                <a:latin typeface="Source Sans Pro" panose="020B0503030403020204" pitchFamily="34" charset="0"/>
              </a:rPr>
              <a:t>-Komponenten</a:t>
            </a:r>
          </a:p>
          <a:p>
            <a:r>
              <a:rPr lang="de-DE" sz="1151" dirty="0">
                <a:solidFill>
                  <a:srgbClr val="B04432"/>
                </a:solidFill>
                <a:latin typeface="Source Sans Pro" panose="020B0503030403020204" pitchFamily="34" charset="0"/>
              </a:rPr>
              <a:t>darstellen</a:t>
            </a:r>
          </a:p>
        </p:txBody>
      </p:sp>
    </p:spTree>
    <p:extLst>
      <p:ext uri="{BB962C8B-B14F-4D97-AF65-F5344CB8AC3E}">
        <p14:creationId xmlns:p14="http://schemas.microsoft.com/office/powerpoint/2010/main" val="10410341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E97E48FA-99A2-3144-9977-9A00F45EC7C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009650" y="769545"/>
            <a:ext cx="7059105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Wenn das eine normale Client-App wäre... </a:t>
            </a:r>
            <a:r>
              <a:rPr lang="de-DE" dirty="0">
                <a:solidFill>
                  <a:srgbClr val="B04432"/>
                </a:solidFill>
              </a:rPr>
              <a:t>...ist es aber nicht!</a:t>
            </a:r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78E2271C-E313-2742-8DFA-1F82365F9E2E}"/>
              </a:ext>
            </a:extLst>
          </p:cNvPr>
          <p:cNvGrpSpPr/>
          <p:nvPr/>
        </p:nvGrpSpPr>
        <p:grpSpPr>
          <a:xfrm>
            <a:off x="6556561" y="1428608"/>
            <a:ext cx="1156448" cy="735232"/>
            <a:chOff x="7745505" y="2164785"/>
            <a:chExt cx="1541930" cy="980309"/>
          </a:xfrm>
        </p:grpSpPr>
        <p:sp>
          <p:nvSpPr>
            <p:cNvPr id="3" name="Zylinder 2">
              <a:extLst>
                <a:ext uri="{FF2B5EF4-FFF2-40B4-BE49-F238E27FC236}">
                  <a16:creationId xmlns:a16="http://schemas.microsoft.com/office/drawing/2014/main" id="{FC6FEDCC-4A05-A34C-B4B9-D820894A6C5E}"/>
                </a:ext>
              </a:extLst>
            </p:cNvPr>
            <p:cNvSpPr/>
            <p:nvPr/>
          </p:nvSpPr>
          <p:spPr>
            <a:xfrm>
              <a:off x="7844117" y="2652035"/>
              <a:ext cx="1443318" cy="493059"/>
            </a:xfrm>
            <a:prstGeom prst="can">
              <a:avLst/>
            </a:prstGeom>
            <a:solidFill>
              <a:srgbClr val="9E60B8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151"/>
            </a:p>
          </p:txBody>
        </p:sp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54FD51DC-892C-8743-989B-245CEE2B0689}"/>
                </a:ext>
              </a:extLst>
            </p:cNvPr>
            <p:cNvSpPr/>
            <p:nvPr/>
          </p:nvSpPr>
          <p:spPr>
            <a:xfrm>
              <a:off x="7745505" y="2164785"/>
              <a:ext cx="1443318" cy="3592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de-DE" sz="1151" dirty="0">
                  <a:solidFill>
                    <a:srgbClr val="9E60B8"/>
                  </a:solidFill>
                  <a:latin typeface="Source Sans Pro" panose="020B0503030403020204" pitchFamily="34" charset="0"/>
                </a:rPr>
                <a:t>Server</a:t>
              </a:r>
            </a:p>
          </p:txBody>
        </p:sp>
      </p:grp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2D0F49C2-4003-1640-9550-B9B8CF3E47E8}"/>
              </a:ext>
            </a:extLst>
          </p:cNvPr>
          <p:cNvCxnSpPr>
            <a:cxnSpLocks/>
          </p:cNvCxnSpPr>
          <p:nvPr/>
        </p:nvCxnSpPr>
        <p:spPr>
          <a:xfrm>
            <a:off x="2107826" y="1989026"/>
            <a:ext cx="4343400" cy="0"/>
          </a:xfrm>
          <a:prstGeom prst="line">
            <a:avLst/>
          </a:prstGeom>
          <a:ln w="34925">
            <a:solidFill>
              <a:srgbClr val="1778B8"/>
            </a:solidFill>
            <a:prstDash val="soli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hteck 5">
            <a:extLst>
              <a:ext uri="{FF2B5EF4-FFF2-40B4-BE49-F238E27FC236}">
                <a16:creationId xmlns:a16="http://schemas.microsoft.com/office/drawing/2014/main" id="{6574240C-00A4-F94B-8630-8F67293033B2}"/>
              </a:ext>
            </a:extLst>
          </p:cNvPr>
          <p:cNvSpPr/>
          <p:nvPr/>
        </p:nvSpPr>
        <p:spPr>
          <a:xfrm>
            <a:off x="4111438" y="1756095"/>
            <a:ext cx="371475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9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https://</a:t>
            </a:r>
            <a:r>
              <a:rPr lang="de-DE" sz="900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react.server?postId</a:t>
            </a:r>
            <a:r>
              <a:rPr lang="de-DE" sz="9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=null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DF8F1825-A227-294E-90A2-8E0873B0B7FF}"/>
              </a:ext>
            </a:extLst>
          </p:cNvPr>
          <p:cNvSpPr/>
          <p:nvPr/>
        </p:nvSpPr>
        <p:spPr>
          <a:xfrm>
            <a:off x="1075245" y="2500268"/>
            <a:ext cx="6283658" cy="156966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36544F"/>
                </a:solidFill>
                <a:latin typeface="Source Sans Pro" panose="020B0503030403020204" pitchFamily="34" charset="0"/>
                <a:ea typeface="Source Code Pro" panose="020B0509030403020204" pitchFamily="49" charset="0"/>
              </a:rPr>
              <a:t>BlogApp</a:t>
            </a:r>
            <a:endParaRPr lang="de-DE" sz="1200" dirty="0">
              <a:solidFill>
                <a:srgbClr val="36544F"/>
              </a:solidFill>
              <a:latin typeface="Source Sans Pro" panose="020B0503030403020204" pitchFamily="34" charset="0"/>
              <a:ea typeface="Source Code Pro" panose="020B0509030403020204" pitchFamily="49" charset="0"/>
            </a:endParaRPr>
          </a:p>
          <a:p>
            <a:pPr marL="128588" indent="-128588">
              <a:buFontTx/>
              <a:buChar char="-"/>
            </a:pPr>
            <a:r>
              <a:rPr lang="de-DE" sz="1200" dirty="0">
                <a:solidFill>
                  <a:srgbClr val="36544F"/>
                </a:solidFill>
                <a:latin typeface="Source Sans Pro" panose="020B0503030403020204" pitchFamily="34" charset="0"/>
                <a:ea typeface="Source Code Pro" panose="020B0509030403020204" pitchFamily="49" charset="0"/>
              </a:rPr>
              <a:t>löst Server Request aus</a:t>
            </a:r>
          </a:p>
          <a:p>
            <a:endParaRPr lang="de-DE" sz="9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9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function</a:t>
            </a:r>
            <a:r>
              <a:rPr lang="de-DE" sz="9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BlogApp</a:t>
            </a:r>
            <a:r>
              <a:rPr lang="de-DE" sz="9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 {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9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de-DE" sz="9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[</a:t>
            </a:r>
            <a:r>
              <a:rPr lang="de-DE" sz="9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postId</a:t>
            </a:r>
            <a:r>
              <a:rPr lang="de-DE" sz="9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sz="9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setPostId</a:t>
            </a:r>
            <a:r>
              <a:rPr lang="de-DE" sz="9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] = // aus </a:t>
            </a:r>
            <a:r>
              <a:rPr lang="de-DE" sz="9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Context</a:t>
            </a:r>
            <a:endParaRPr lang="de-DE" sz="9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9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9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900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const</a:t>
            </a:r>
            <a:r>
              <a:rPr lang="de-DE" sz="900" b="1" dirty="0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r>
              <a:rPr lang="de-DE" sz="900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response</a:t>
            </a:r>
            <a:r>
              <a:rPr lang="de-DE" sz="900" b="1" dirty="0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= </a:t>
            </a:r>
            <a:r>
              <a:rPr lang="de-DE" sz="900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createFromFetch</a:t>
            </a:r>
            <a:r>
              <a:rPr lang="de-DE" sz="900" b="1" dirty="0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("https://</a:t>
            </a:r>
            <a:r>
              <a:rPr lang="de-DE" sz="900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react.server?postId</a:t>
            </a:r>
            <a:r>
              <a:rPr lang="de-DE" sz="900" b="1" dirty="0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=" + </a:t>
            </a:r>
            <a:r>
              <a:rPr lang="de-DE" sz="900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postId</a:t>
            </a:r>
            <a:r>
              <a:rPr lang="de-DE" sz="900" b="1" dirty="0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);</a:t>
            </a:r>
          </a:p>
          <a:p>
            <a:endParaRPr lang="de-DE" sz="9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9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// ...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72599648-2E05-7247-BAE3-8A0268DA79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963" y="1897168"/>
            <a:ext cx="1150864" cy="173249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EF2E8162-5EAA-274D-9F86-E894F8000889}"/>
              </a:ext>
            </a:extLst>
          </p:cNvPr>
          <p:cNvSpPr txBox="1"/>
          <p:nvPr/>
        </p:nvSpPr>
        <p:spPr>
          <a:xfrm>
            <a:off x="3139403" y="3700596"/>
            <a:ext cx="752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 😳 🤔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7ABC939F-44B7-B541-B8BF-DFDD34450C19}"/>
              </a:ext>
            </a:extLst>
          </p:cNvPr>
          <p:cNvSpPr/>
          <p:nvPr/>
        </p:nvSpPr>
        <p:spPr>
          <a:xfrm>
            <a:off x="2433303" y="3458721"/>
            <a:ext cx="1069742" cy="148281"/>
          </a:xfrm>
          <a:prstGeom prst="rect">
            <a:avLst/>
          </a:prstGeom>
          <a:noFill/>
          <a:ln w="12700">
            <a:solidFill>
              <a:srgbClr val="B0443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9" name="Gerade Verbindung 8">
            <a:extLst>
              <a:ext uri="{FF2B5EF4-FFF2-40B4-BE49-F238E27FC236}">
                <a16:creationId xmlns:a16="http://schemas.microsoft.com/office/drawing/2014/main" id="{43524409-7473-3741-891D-455EA83E9536}"/>
              </a:ext>
            </a:extLst>
          </p:cNvPr>
          <p:cNvCxnSpPr>
            <a:cxnSpLocks/>
          </p:cNvCxnSpPr>
          <p:nvPr/>
        </p:nvCxnSpPr>
        <p:spPr>
          <a:xfrm>
            <a:off x="2743199" y="3607002"/>
            <a:ext cx="518029" cy="176876"/>
          </a:xfrm>
          <a:prstGeom prst="line">
            <a:avLst/>
          </a:prstGeom>
          <a:ln w="9525">
            <a:solidFill>
              <a:srgbClr val="B0443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07504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E97E48FA-99A2-3144-9977-9A00F45EC7C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009650" y="769545"/>
            <a:ext cx="7059105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Wenn das eine normale Client-App wäre... </a:t>
            </a:r>
            <a:r>
              <a:rPr lang="de-DE" dirty="0">
                <a:solidFill>
                  <a:srgbClr val="B04432"/>
                </a:solidFill>
              </a:rPr>
              <a:t>...ist es aber nicht!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D61CAB41-3FDB-0E45-B9FD-0206892D88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682" t="5634" r="3043" b="4906"/>
          <a:stretch/>
        </p:blipFill>
        <p:spPr>
          <a:xfrm>
            <a:off x="5345206" y="2648466"/>
            <a:ext cx="2941544" cy="1912078"/>
          </a:xfrm>
          <a:prstGeom prst="rect">
            <a:avLst/>
          </a:prstGeom>
        </p:spPr>
      </p:pic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78E2271C-E313-2742-8DFA-1F82365F9E2E}"/>
              </a:ext>
            </a:extLst>
          </p:cNvPr>
          <p:cNvGrpSpPr/>
          <p:nvPr/>
        </p:nvGrpSpPr>
        <p:grpSpPr>
          <a:xfrm>
            <a:off x="6556561" y="1428608"/>
            <a:ext cx="1156448" cy="735232"/>
            <a:chOff x="7745505" y="2164785"/>
            <a:chExt cx="1541930" cy="980309"/>
          </a:xfrm>
        </p:grpSpPr>
        <p:sp>
          <p:nvSpPr>
            <p:cNvPr id="3" name="Zylinder 2">
              <a:extLst>
                <a:ext uri="{FF2B5EF4-FFF2-40B4-BE49-F238E27FC236}">
                  <a16:creationId xmlns:a16="http://schemas.microsoft.com/office/drawing/2014/main" id="{FC6FEDCC-4A05-A34C-B4B9-D820894A6C5E}"/>
                </a:ext>
              </a:extLst>
            </p:cNvPr>
            <p:cNvSpPr/>
            <p:nvPr/>
          </p:nvSpPr>
          <p:spPr>
            <a:xfrm>
              <a:off x="7844117" y="2652035"/>
              <a:ext cx="1443318" cy="493059"/>
            </a:xfrm>
            <a:prstGeom prst="can">
              <a:avLst/>
            </a:prstGeom>
            <a:solidFill>
              <a:srgbClr val="9E60B8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151"/>
            </a:p>
          </p:txBody>
        </p:sp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54FD51DC-892C-8743-989B-245CEE2B0689}"/>
                </a:ext>
              </a:extLst>
            </p:cNvPr>
            <p:cNvSpPr/>
            <p:nvPr/>
          </p:nvSpPr>
          <p:spPr>
            <a:xfrm>
              <a:off x="7745505" y="2164785"/>
              <a:ext cx="1443318" cy="3592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de-DE" sz="1151" dirty="0">
                  <a:solidFill>
                    <a:srgbClr val="9E60B8"/>
                  </a:solidFill>
                  <a:latin typeface="Source Sans Pro" panose="020B0503030403020204" pitchFamily="34" charset="0"/>
                </a:rPr>
                <a:t>Server</a:t>
              </a:r>
            </a:p>
          </p:txBody>
        </p:sp>
      </p:grp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2D0F49C2-4003-1640-9550-B9B8CF3E47E8}"/>
              </a:ext>
            </a:extLst>
          </p:cNvPr>
          <p:cNvCxnSpPr>
            <a:cxnSpLocks/>
          </p:cNvCxnSpPr>
          <p:nvPr/>
        </p:nvCxnSpPr>
        <p:spPr>
          <a:xfrm>
            <a:off x="2107826" y="1989026"/>
            <a:ext cx="4343400" cy="0"/>
          </a:xfrm>
          <a:prstGeom prst="line">
            <a:avLst/>
          </a:prstGeom>
          <a:ln w="34925">
            <a:solidFill>
              <a:srgbClr val="1778B8"/>
            </a:solidFill>
            <a:prstDash val="soli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hteck 5">
            <a:extLst>
              <a:ext uri="{FF2B5EF4-FFF2-40B4-BE49-F238E27FC236}">
                <a16:creationId xmlns:a16="http://schemas.microsoft.com/office/drawing/2014/main" id="{6574240C-00A4-F94B-8630-8F67293033B2}"/>
              </a:ext>
            </a:extLst>
          </p:cNvPr>
          <p:cNvSpPr/>
          <p:nvPr/>
        </p:nvSpPr>
        <p:spPr>
          <a:xfrm>
            <a:off x="4111438" y="1756095"/>
            <a:ext cx="371475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9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https://</a:t>
            </a:r>
            <a:r>
              <a:rPr lang="de-DE" sz="900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react.server?postId</a:t>
            </a:r>
            <a:r>
              <a:rPr lang="de-DE" sz="9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=null</a:t>
            </a:r>
          </a:p>
        </p:txBody>
      </p: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2D2B5C51-06CC-7540-B42C-C008EE21C86F}"/>
              </a:ext>
            </a:extLst>
          </p:cNvPr>
          <p:cNvCxnSpPr>
            <a:cxnSpLocks/>
          </p:cNvCxnSpPr>
          <p:nvPr/>
        </p:nvCxnSpPr>
        <p:spPr>
          <a:xfrm>
            <a:off x="7111252" y="2254230"/>
            <a:ext cx="0" cy="437926"/>
          </a:xfrm>
          <a:prstGeom prst="line">
            <a:avLst/>
          </a:prstGeom>
          <a:ln w="34925">
            <a:solidFill>
              <a:srgbClr val="9E60B8"/>
            </a:solidFill>
            <a:prstDash val="soli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hteck 13">
            <a:extLst>
              <a:ext uri="{FF2B5EF4-FFF2-40B4-BE49-F238E27FC236}">
                <a16:creationId xmlns:a16="http://schemas.microsoft.com/office/drawing/2014/main" id="{4F9F708E-380C-7E44-8737-D7BECCF4A59E}"/>
              </a:ext>
            </a:extLst>
          </p:cNvPr>
          <p:cNvSpPr/>
          <p:nvPr/>
        </p:nvSpPr>
        <p:spPr>
          <a:xfrm>
            <a:off x="5140138" y="2278223"/>
            <a:ext cx="371475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9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React.createElement</a:t>
            </a:r>
            <a:endParaRPr lang="de-DE" sz="900" dirty="0">
              <a:solidFill>
                <a:srgbClr val="9E60B8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9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9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BlogAppServer</a:t>
            </a:r>
            <a:r>
              <a:rPr lang="de-DE" sz="9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sz="9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props</a:t>
            </a:r>
            <a:r>
              <a:rPr lang="de-DE" sz="9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570A6F9D-CC40-284C-85E1-6E13EF1B12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963" y="1897168"/>
            <a:ext cx="1150864" cy="173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2935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E97E48FA-99A2-3144-9977-9A00F45EC7C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009650" y="769545"/>
            <a:ext cx="7059105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Wenn das eine normale Client-App wäre... </a:t>
            </a:r>
            <a:r>
              <a:rPr lang="de-DE" dirty="0">
                <a:solidFill>
                  <a:srgbClr val="B04432"/>
                </a:solidFill>
              </a:rPr>
              <a:t>...ist es aber nicht!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D61CAB41-3FDB-0E45-B9FD-0206892D88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682" t="5634" r="3043" b="4906"/>
          <a:stretch/>
        </p:blipFill>
        <p:spPr>
          <a:xfrm>
            <a:off x="5345206" y="2648466"/>
            <a:ext cx="2941544" cy="1912078"/>
          </a:xfrm>
          <a:prstGeom prst="rect">
            <a:avLst/>
          </a:prstGeom>
        </p:spPr>
      </p:pic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78E2271C-E313-2742-8DFA-1F82365F9E2E}"/>
              </a:ext>
            </a:extLst>
          </p:cNvPr>
          <p:cNvGrpSpPr/>
          <p:nvPr/>
        </p:nvGrpSpPr>
        <p:grpSpPr>
          <a:xfrm>
            <a:off x="6556561" y="1428608"/>
            <a:ext cx="1156448" cy="735232"/>
            <a:chOff x="7745505" y="2164785"/>
            <a:chExt cx="1541930" cy="980309"/>
          </a:xfrm>
        </p:grpSpPr>
        <p:sp>
          <p:nvSpPr>
            <p:cNvPr id="3" name="Zylinder 2">
              <a:extLst>
                <a:ext uri="{FF2B5EF4-FFF2-40B4-BE49-F238E27FC236}">
                  <a16:creationId xmlns:a16="http://schemas.microsoft.com/office/drawing/2014/main" id="{FC6FEDCC-4A05-A34C-B4B9-D820894A6C5E}"/>
                </a:ext>
              </a:extLst>
            </p:cNvPr>
            <p:cNvSpPr/>
            <p:nvPr/>
          </p:nvSpPr>
          <p:spPr>
            <a:xfrm>
              <a:off x="7844117" y="2652035"/>
              <a:ext cx="1443318" cy="493059"/>
            </a:xfrm>
            <a:prstGeom prst="can">
              <a:avLst/>
            </a:prstGeom>
            <a:solidFill>
              <a:srgbClr val="9E60B8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151"/>
            </a:p>
          </p:txBody>
        </p:sp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54FD51DC-892C-8743-989B-245CEE2B0689}"/>
                </a:ext>
              </a:extLst>
            </p:cNvPr>
            <p:cNvSpPr/>
            <p:nvPr/>
          </p:nvSpPr>
          <p:spPr>
            <a:xfrm>
              <a:off x="7745505" y="2164785"/>
              <a:ext cx="1443318" cy="3592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de-DE" sz="1151" dirty="0">
                  <a:solidFill>
                    <a:srgbClr val="9E60B8"/>
                  </a:solidFill>
                  <a:latin typeface="Source Sans Pro" panose="020B0503030403020204" pitchFamily="34" charset="0"/>
                </a:rPr>
                <a:t>Server</a:t>
              </a:r>
            </a:p>
          </p:txBody>
        </p:sp>
      </p:grp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2D0F49C2-4003-1640-9550-B9B8CF3E47E8}"/>
              </a:ext>
            </a:extLst>
          </p:cNvPr>
          <p:cNvCxnSpPr>
            <a:cxnSpLocks/>
          </p:cNvCxnSpPr>
          <p:nvPr/>
        </p:nvCxnSpPr>
        <p:spPr>
          <a:xfrm>
            <a:off x="2107826" y="1989026"/>
            <a:ext cx="4343400" cy="0"/>
          </a:xfrm>
          <a:prstGeom prst="line">
            <a:avLst/>
          </a:prstGeom>
          <a:ln w="34925">
            <a:solidFill>
              <a:srgbClr val="1778B8"/>
            </a:solidFill>
            <a:prstDash val="soli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hteck 5">
            <a:extLst>
              <a:ext uri="{FF2B5EF4-FFF2-40B4-BE49-F238E27FC236}">
                <a16:creationId xmlns:a16="http://schemas.microsoft.com/office/drawing/2014/main" id="{6574240C-00A4-F94B-8630-8F67293033B2}"/>
              </a:ext>
            </a:extLst>
          </p:cNvPr>
          <p:cNvSpPr/>
          <p:nvPr/>
        </p:nvSpPr>
        <p:spPr>
          <a:xfrm>
            <a:off x="4111438" y="1756095"/>
            <a:ext cx="371475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9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https://</a:t>
            </a:r>
            <a:r>
              <a:rPr lang="de-DE" sz="900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react.server?postId</a:t>
            </a:r>
            <a:r>
              <a:rPr lang="de-DE" sz="9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=null</a:t>
            </a:r>
          </a:p>
        </p:txBody>
      </p: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2D2B5C51-06CC-7540-B42C-C008EE21C86F}"/>
              </a:ext>
            </a:extLst>
          </p:cNvPr>
          <p:cNvCxnSpPr>
            <a:cxnSpLocks/>
          </p:cNvCxnSpPr>
          <p:nvPr/>
        </p:nvCxnSpPr>
        <p:spPr>
          <a:xfrm>
            <a:off x="7111252" y="2254230"/>
            <a:ext cx="0" cy="437926"/>
          </a:xfrm>
          <a:prstGeom prst="line">
            <a:avLst/>
          </a:prstGeom>
          <a:ln w="34925">
            <a:solidFill>
              <a:srgbClr val="9E60B8"/>
            </a:solidFill>
            <a:prstDash val="soli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hteck 13">
            <a:extLst>
              <a:ext uri="{FF2B5EF4-FFF2-40B4-BE49-F238E27FC236}">
                <a16:creationId xmlns:a16="http://schemas.microsoft.com/office/drawing/2014/main" id="{4F9F708E-380C-7E44-8737-D7BECCF4A59E}"/>
              </a:ext>
            </a:extLst>
          </p:cNvPr>
          <p:cNvSpPr/>
          <p:nvPr/>
        </p:nvSpPr>
        <p:spPr>
          <a:xfrm>
            <a:off x="5140138" y="2278223"/>
            <a:ext cx="371475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9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React.createElement</a:t>
            </a:r>
            <a:endParaRPr lang="de-DE" sz="900" dirty="0">
              <a:solidFill>
                <a:srgbClr val="9E60B8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9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9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BlogAppServer</a:t>
            </a:r>
            <a:r>
              <a:rPr lang="de-DE" sz="9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sz="9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props</a:t>
            </a:r>
            <a:r>
              <a:rPr lang="de-DE" sz="9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</a:p>
        </p:txBody>
      </p:sp>
      <p:cxnSp>
        <p:nvCxnSpPr>
          <p:cNvPr id="16" name="Gerade Verbindung 15">
            <a:extLst>
              <a:ext uri="{FF2B5EF4-FFF2-40B4-BE49-F238E27FC236}">
                <a16:creationId xmlns:a16="http://schemas.microsoft.com/office/drawing/2014/main" id="{D704E970-C0B3-D340-A245-DFFF408A9FD4}"/>
              </a:ext>
            </a:extLst>
          </p:cNvPr>
          <p:cNvCxnSpPr>
            <a:cxnSpLocks/>
          </p:cNvCxnSpPr>
          <p:nvPr/>
        </p:nvCxnSpPr>
        <p:spPr>
          <a:xfrm flipH="1" flipV="1">
            <a:off x="2107828" y="2077468"/>
            <a:ext cx="3186953" cy="1156553"/>
          </a:xfrm>
          <a:prstGeom prst="line">
            <a:avLst/>
          </a:prstGeom>
          <a:ln w="34925">
            <a:solidFill>
              <a:srgbClr val="1778B8"/>
            </a:solidFill>
            <a:prstDash val="soli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hteck 16">
            <a:extLst>
              <a:ext uri="{FF2B5EF4-FFF2-40B4-BE49-F238E27FC236}">
                <a16:creationId xmlns:a16="http://schemas.microsoft.com/office/drawing/2014/main" id="{73802982-F27C-7E44-8D15-346F16C6976B}"/>
              </a:ext>
            </a:extLst>
          </p:cNvPr>
          <p:cNvSpPr/>
          <p:nvPr/>
        </p:nvSpPr>
        <p:spPr>
          <a:xfrm>
            <a:off x="2275915" y="2535865"/>
            <a:ext cx="3044078" cy="92333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de-DE" sz="900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BlogAppServer</a:t>
            </a:r>
            <a:r>
              <a:rPr lang="de-DE" sz="9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</a:p>
          <a:p>
            <a:r>
              <a:rPr lang="de-DE" sz="900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PostListPage</a:t>
            </a:r>
            <a:r>
              <a:rPr lang="de-DE" sz="9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</a:p>
          <a:p>
            <a:r>
              <a:rPr lang="de-DE" sz="900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PostPreview</a:t>
            </a:r>
            <a:r>
              <a:rPr lang="de-DE" sz="9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</a:p>
          <a:p>
            <a:r>
              <a:rPr lang="de-DE" sz="900" b="1" dirty="0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gerendert, UI </a:t>
            </a:r>
            <a:r>
              <a:rPr lang="de-DE" sz="900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only</a:t>
            </a:r>
            <a:endParaRPr lang="de-DE" sz="900" b="1" dirty="0">
              <a:solidFill>
                <a:srgbClr val="9E60B8"/>
              </a:solidFill>
              <a:latin typeface="Source Code Pro Semibold" panose="020B0509030403020204" pitchFamily="49" charset="0"/>
              <a:ea typeface="Source Code Pro Semibold" panose="020B0509030403020204" pitchFamily="49" charset="0"/>
            </a:endParaRPr>
          </a:p>
          <a:p>
            <a:endParaRPr lang="de-DE" sz="900" dirty="0">
              <a:solidFill>
                <a:srgbClr val="1778B8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900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OpenPostButton</a:t>
            </a:r>
            <a:r>
              <a:rPr lang="de-DE" sz="9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900" b="1" dirty="0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JS Code</a:t>
            </a:r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F55D1DC8-3383-5C40-ACD3-B7E3B6DBD4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963" y="1897168"/>
            <a:ext cx="1150864" cy="173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8223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BEED3B-F912-4A45-B3B8-413C374E8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current</a:t>
            </a:r>
            <a:r>
              <a:rPr lang="de-DE" dirty="0"/>
              <a:t> </a:t>
            </a:r>
            <a:r>
              <a:rPr lang="de-DE" dirty="0" err="1"/>
              <a:t>state</a:t>
            </a:r>
            <a:endParaRPr lang="de-DE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8F949A73-276E-5047-9B15-D7546FA68FDC}"/>
              </a:ext>
            </a:extLst>
          </p:cNvPr>
          <p:cNvSpPr/>
          <p:nvPr/>
        </p:nvSpPr>
        <p:spPr>
          <a:xfrm>
            <a:off x="857251" y="303841"/>
            <a:ext cx="7429499" cy="9579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4950" b="1" dirty="0">
                <a:solidFill>
                  <a:srgbClr val="9E60B8"/>
                </a:solidFill>
                <a:latin typeface="Source Sans Pro" panose="020B0503030403020204" pitchFamily="34" charset="77"/>
              </a:rPr>
              <a:t>"-experimental-" </a:t>
            </a:r>
          </a:p>
          <a:p>
            <a:pPr algn="ctr"/>
            <a:endParaRPr lang="de-DE" sz="675" b="1" dirty="0">
              <a:solidFill>
                <a:srgbClr val="9E60B8"/>
              </a:solidFill>
              <a:latin typeface="Source Sans Pro" panose="020B0503030403020204" pitchFamily="34" charset="77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33960A5A-329C-4D47-8AA0-D04E902547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6131" y="2194217"/>
            <a:ext cx="5275108" cy="1657350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37071E5F-A87A-BA49-8F6E-E0E8ED7B8FB5}"/>
              </a:ext>
            </a:extLst>
          </p:cNvPr>
          <p:cNvSpPr/>
          <p:nvPr/>
        </p:nvSpPr>
        <p:spPr>
          <a:xfrm>
            <a:off x="6459769" y="1937979"/>
            <a:ext cx="1032655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6600" b="1" dirty="0">
                <a:solidFill>
                  <a:srgbClr val="9E60B8"/>
                </a:solidFill>
                <a:latin typeface="Source Sans Pro" panose="020B0503030403020204" pitchFamily="34" charset="77"/>
              </a:rPr>
              <a:t>😈</a:t>
            </a:r>
            <a:endParaRPr lang="de-DE" sz="6600" dirty="0"/>
          </a:p>
        </p:txBody>
      </p:sp>
    </p:spTree>
    <p:extLst>
      <p:ext uri="{BB962C8B-B14F-4D97-AF65-F5344CB8AC3E}">
        <p14:creationId xmlns:p14="http://schemas.microsoft.com/office/powerpoint/2010/main" val="6801682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E97E48FA-99A2-3144-9977-9A00F45EC7C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009650" y="769545"/>
            <a:ext cx="7059105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Wenn das eine normale Client-App wäre... </a:t>
            </a:r>
            <a:r>
              <a:rPr lang="de-DE" dirty="0">
                <a:solidFill>
                  <a:srgbClr val="B04432"/>
                </a:solidFill>
              </a:rPr>
              <a:t>...ist es aber nicht!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D61CAB41-3FDB-0E45-B9FD-0206892D88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682" t="5634" r="3043" b="4906"/>
          <a:stretch/>
        </p:blipFill>
        <p:spPr>
          <a:xfrm>
            <a:off x="5345206" y="2648466"/>
            <a:ext cx="2941544" cy="1912078"/>
          </a:xfrm>
          <a:prstGeom prst="rect">
            <a:avLst/>
          </a:prstGeom>
        </p:spPr>
      </p:pic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78E2271C-E313-2742-8DFA-1F82365F9E2E}"/>
              </a:ext>
            </a:extLst>
          </p:cNvPr>
          <p:cNvGrpSpPr/>
          <p:nvPr/>
        </p:nvGrpSpPr>
        <p:grpSpPr>
          <a:xfrm>
            <a:off x="6556561" y="1428608"/>
            <a:ext cx="1156448" cy="735232"/>
            <a:chOff x="7745505" y="2164785"/>
            <a:chExt cx="1541930" cy="980309"/>
          </a:xfrm>
        </p:grpSpPr>
        <p:sp>
          <p:nvSpPr>
            <p:cNvPr id="3" name="Zylinder 2">
              <a:extLst>
                <a:ext uri="{FF2B5EF4-FFF2-40B4-BE49-F238E27FC236}">
                  <a16:creationId xmlns:a16="http://schemas.microsoft.com/office/drawing/2014/main" id="{FC6FEDCC-4A05-A34C-B4B9-D820894A6C5E}"/>
                </a:ext>
              </a:extLst>
            </p:cNvPr>
            <p:cNvSpPr/>
            <p:nvPr/>
          </p:nvSpPr>
          <p:spPr>
            <a:xfrm>
              <a:off x="7844117" y="2652035"/>
              <a:ext cx="1443318" cy="493059"/>
            </a:xfrm>
            <a:prstGeom prst="can">
              <a:avLst/>
            </a:prstGeom>
            <a:solidFill>
              <a:srgbClr val="9E60B8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151"/>
            </a:p>
          </p:txBody>
        </p:sp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54FD51DC-892C-8743-989B-245CEE2B0689}"/>
                </a:ext>
              </a:extLst>
            </p:cNvPr>
            <p:cNvSpPr/>
            <p:nvPr/>
          </p:nvSpPr>
          <p:spPr>
            <a:xfrm>
              <a:off x="7745505" y="2164785"/>
              <a:ext cx="1443318" cy="3592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de-DE" sz="1151" dirty="0">
                  <a:solidFill>
                    <a:srgbClr val="9E60B8"/>
                  </a:solidFill>
                  <a:latin typeface="Source Sans Pro" panose="020B0503030403020204" pitchFamily="34" charset="0"/>
                </a:rPr>
                <a:t>Server</a:t>
              </a:r>
            </a:p>
          </p:txBody>
        </p:sp>
      </p:grp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2D0F49C2-4003-1640-9550-B9B8CF3E47E8}"/>
              </a:ext>
            </a:extLst>
          </p:cNvPr>
          <p:cNvCxnSpPr>
            <a:cxnSpLocks/>
          </p:cNvCxnSpPr>
          <p:nvPr/>
        </p:nvCxnSpPr>
        <p:spPr>
          <a:xfrm>
            <a:off x="2107826" y="1989026"/>
            <a:ext cx="4343400" cy="0"/>
          </a:xfrm>
          <a:prstGeom prst="line">
            <a:avLst/>
          </a:prstGeom>
          <a:ln w="34925">
            <a:solidFill>
              <a:srgbClr val="1778B8"/>
            </a:solidFill>
            <a:prstDash val="soli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hteck 5">
            <a:extLst>
              <a:ext uri="{FF2B5EF4-FFF2-40B4-BE49-F238E27FC236}">
                <a16:creationId xmlns:a16="http://schemas.microsoft.com/office/drawing/2014/main" id="{6574240C-00A4-F94B-8630-8F67293033B2}"/>
              </a:ext>
            </a:extLst>
          </p:cNvPr>
          <p:cNvSpPr/>
          <p:nvPr/>
        </p:nvSpPr>
        <p:spPr>
          <a:xfrm>
            <a:off x="4111438" y="1756095"/>
            <a:ext cx="371475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9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https://</a:t>
            </a:r>
            <a:r>
              <a:rPr lang="de-DE" sz="900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react.server?postId</a:t>
            </a:r>
            <a:r>
              <a:rPr lang="de-DE" sz="9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=null</a:t>
            </a:r>
          </a:p>
        </p:txBody>
      </p: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2D2B5C51-06CC-7540-B42C-C008EE21C86F}"/>
              </a:ext>
            </a:extLst>
          </p:cNvPr>
          <p:cNvCxnSpPr>
            <a:cxnSpLocks/>
          </p:cNvCxnSpPr>
          <p:nvPr/>
        </p:nvCxnSpPr>
        <p:spPr>
          <a:xfrm>
            <a:off x="7111252" y="2254230"/>
            <a:ext cx="0" cy="437926"/>
          </a:xfrm>
          <a:prstGeom prst="line">
            <a:avLst/>
          </a:prstGeom>
          <a:ln w="34925">
            <a:solidFill>
              <a:srgbClr val="9E60B8"/>
            </a:solidFill>
            <a:prstDash val="soli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hteck 13">
            <a:extLst>
              <a:ext uri="{FF2B5EF4-FFF2-40B4-BE49-F238E27FC236}">
                <a16:creationId xmlns:a16="http://schemas.microsoft.com/office/drawing/2014/main" id="{4F9F708E-380C-7E44-8737-D7BECCF4A59E}"/>
              </a:ext>
            </a:extLst>
          </p:cNvPr>
          <p:cNvSpPr/>
          <p:nvPr/>
        </p:nvSpPr>
        <p:spPr>
          <a:xfrm>
            <a:off x="5140138" y="2278223"/>
            <a:ext cx="371475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9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React.createElement</a:t>
            </a:r>
            <a:endParaRPr lang="de-DE" sz="900" dirty="0">
              <a:solidFill>
                <a:srgbClr val="9E60B8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9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9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BlogAppServer</a:t>
            </a:r>
            <a:r>
              <a:rPr lang="de-DE" sz="9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sz="9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props</a:t>
            </a:r>
            <a:r>
              <a:rPr lang="de-DE" sz="9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</a:p>
        </p:txBody>
      </p:sp>
      <p:cxnSp>
        <p:nvCxnSpPr>
          <p:cNvPr id="16" name="Gerade Verbindung 15">
            <a:extLst>
              <a:ext uri="{FF2B5EF4-FFF2-40B4-BE49-F238E27FC236}">
                <a16:creationId xmlns:a16="http://schemas.microsoft.com/office/drawing/2014/main" id="{D704E970-C0B3-D340-A245-DFFF408A9FD4}"/>
              </a:ext>
            </a:extLst>
          </p:cNvPr>
          <p:cNvCxnSpPr>
            <a:cxnSpLocks/>
          </p:cNvCxnSpPr>
          <p:nvPr/>
        </p:nvCxnSpPr>
        <p:spPr>
          <a:xfrm flipH="1" flipV="1">
            <a:off x="2107828" y="2077468"/>
            <a:ext cx="3186953" cy="1156553"/>
          </a:xfrm>
          <a:prstGeom prst="line">
            <a:avLst/>
          </a:prstGeom>
          <a:ln w="34925">
            <a:solidFill>
              <a:srgbClr val="1778B8"/>
            </a:solidFill>
            <a:prstDash val="soli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hteck 14">
            <a:extLst>
              <a:ext uri="{FF2B5EF4-FFF2-40B4-BE49-F238E27FC236}">
                <a16:creationId xmlns:a16="http://schemas.microsoft.com/office/drawing/2014/main" id="{AB7F17BC-9F98-FA4F-B7E7-5251AF557594}"/>
              </a:ext>
            </a:extLst>
          </p:cNvPr>
          <p:cNvSpPr/>
          <p:nvPr/>
        </p:nvSpPr>
        <p:spPr>
          <a:xfrm>
            <a:off x="1075245" y="2500268"/>
            <a:ext cx="6283658" cy="184665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36544F"/>
                </a:solidFill>
                <a:latin typeface="Source Sans Pro" panose="020B0503030403020204" pitchFamily="34" charset="0"/>
                <a:ea typeface="Source Code Pro" panose="020B0509030403020204" pitchFamily="49" charset="0"/>
              </a:rPr>
              <a:t>BlogApp</a:t>
            </a:r>
            <a:endParaRPr lang="de-DE" sz="1200" dirty="0">
              <a:solidFill>
                <a:srgbClr val="36544F"/>
              </a:solidFill>
              <a:latin typeface="Source Sans Pro" panose="020B0503030403020204" pitchFamily="34" charset="0"/>
              <a:ea typeface="Source Code Pro" panose="020B0509030403020204" pitchFamily="49" charset="0"/>
            </a:endParaRPr>
          </a:p>
          <a:p>
            <a:pPr marL="128588" indent="-128588">
              <a:buFontTx/>
              <a:buChar char="-"/>
            </a:pPr>
            <a:r>
              <a:rPr lang="de-DE" sz="1200" dirty="0">
                <a:solidFill>
                  <a:srgbClr val="36544F"/>
                </a:solidFill>
                <a:latin typeface="Source Sans Pro" panose="020B0503030403020204" pitchFamily="34" charset="0"/>
                <a:ea typeface="Source Code Pro" panose="020B0509030403020204" pitchFamily="49" charset="0"/>
              </a:rPr>
              <a:t>rendert Komponente</a:t>
            </a:r>
          </a:p>
          <a:p>
            <a:endParaRPr lang="de-DE" sz="9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9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function</a:t>
            </a:r>
            <a:r>
              <a:rPr lang="de-DE" sz="9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BlogApp</a:t>
            </a:r>
            <a:r>
              <a:rPr lang="de-DE" sz="9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 {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9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de-DE" sz="9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900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response</a:t>
            </a:r>
            <a:r>
              <a:rPr lang="de-DE" sz="9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 </a:t>
            </a:r>
            <a:r>
              <a:rPr lang="de-DE" sz="900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createFromFetch</a:t>
            </a:r>
            <a:r>
              <a:rPr lang="de-DE" sz="9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("...");</a:t>
            </a:r>
          </a:p>
          <a:p>
            <a:endParaRPr lang="de-DE" sz="9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9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9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sz="9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&lt;</a:t>
            </a:r>
            <a:r>
              <a:rPr lang="de-DE" sz="9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Context</a:t>
            </a:r>
            <a:r>
              <a:rPr lang="de-DE" sz="9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&gt;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9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r>
              <a:rPr lang="de-DE" sz="900" b="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response.readRoot</a:t>
            </a:r>
            <a:r>
              <a:rPr lang="de-DE" sz="9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()}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&lt;/</a:t>
            </a:r>
            <a:r>
              <a:rPr lang="de-DE" sz="9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Context</a:t>
            </a:r>
            <a:r>
              <a:rPr lang="de-DE" sz="9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&gt;</a:t>
            </a:r>
          </a:p>
          <a:p>
            <a:endParaRPr lang="de-DE" sz="9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9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17B737A8-A2EB-F446-AD08-3C663246C8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963" y="1897168"/>
            <a:ext cx="1150864" cy="173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1094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E97E48FA-99A2-3144-9977-9A00F45EC7C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009650" y="769545"/>
            <a:ext cx="7059105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Wenn das eine normale Client-App wäre... </a:t>
            </a:r>
            <a:r>
              <a:rPr lang="de-DE" dirty="0">
                <a:solidFill>
                  <a:srgbClr val="B04432"/>
                </a:solidFill>
              </a:rPr>
              <a:t>...ist es aber nicht!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D61CAB41-3FDB-0E45-B9FD-0206892D88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682" t="5634" r="3043" b="4906"/>
          <a:stretch/>
        </p:blipFill>
        <p:spPr>
          <a:xfrm>
            <a:off x="5345206" y="2648466"/>
            <a:ext cx="2941544" cy="1912078"/>
          </a:xfrm>
          <a:prstGeom prst="rect">
            <a:avLst/>
          </a:prstGeom>
        </p:spPr>
      </p:pic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78E2271C-E313-2742-8DFA-1F82365F9E2E}"/>
              </a:ext>
            </a:extLst>
          </p:cNvPr>
          <p:cNvGrpSpPr/>
          <p:nvPr/>
        </p:nvGrpSpPr>
        <p:grpSpPr>
          <a:xfrm>
            <a:off x="6556561" y="1428608"/>
            <a:ext cx="1156448" cy="735232"/>
            <a:chOff x="7745505" y="2164785"/>
            <a:chExt cx="1541930" cy="980309"/>
          </a:xfrm>
        </p:grpSpPr>
        <p:sp>
          <p:nvSpPr>
            <p:cNvPr id="3" name="Zylinder 2">
              <a:extLst>
                <a:ext uri="{FF2B5EF4-FFF2-40B4-BE49-F238E27FC236}">
                  <a16:creationId xmlns:a16="http://schemas.microsoft.com/office/drawing/2014/main" id="{FC6FEDCC-4A05-A34C-B4B9-D820894A6C5E}"/>
                </a:ext>
              </a:extLst>
            </p:cNvPr>
            <p:cNvSpPr/>
            <p:nvPr/>
          </p:nvSpPr>
          <p:spPr>
            <a:xfrm>
              <a:off x="7844117" y="2652035"/>
              <a:ext cx="1443318" cy="493059"/>
            </a:xfrm>
            <a:prstGeom prst="can">
              <a:avLst/>
            </a:prstGeom>
            <a:solidFill>
              <a:srgbClr val="9E60B8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151"/>
            </a:p>
          </p:txBody>
        </p:sp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54FD51DC-892C-8743-989B-245CEE2B0689}"/>
                </a:ext>
              </a:extLst>
            </p:cNvPr>
            <p:cNvSpPr/>
            <p:nvPr/>
          </p:nvSpPr>
          <p:spPr>
            <a:xfrm>
              <a:off x="7745505" y="2164785"/>
              <a:ext cx="1443318" cy="3592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de-DE" sz="1151" dirty="0">
                  <a:solidFill>
                    <a:srgbClr val="9E60B8"/>
                  </a:solidFill>
                  <a:latin typeface="Source Sans Pro" panose="020B0503030403020204" pitchFamily="34" charset="0"/>
                </a:rPr>
                <a:t>Server</a:t>
              </a:r>
            </a:p>
          </p:txBody>
        </p:sp>
      </p:grp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2D0F49C2-4003-1640-9550-B9B8CF3E47E8}"/>
              </a:ext>
            </a:extLst>
          </p:cNvPr>
          <p:cNvCxnSpPr>
            <a:cxnSpLocks/>
          </p:cNvCxnSpPr>
          <p:nvPr/>
        </p:nvCxnSpPr>
        <p:spPr>
          <a:xfrm>
            <a:off x="2107826" y="1989026"/>
            <a:ext cx="4343400" cy="0"/>
          </a:xfrm>
          <a:prstGeom prst="line">
            <a:avLst/>
          </a:prstGeom>
          <a:ln w="34925">
            <a:solidFill>
              <a:srgbClr val="1778B8"/>
            </a:solidFill>
            <a:prstDash val="soli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hteck 5">
            <a:extLst>
              <a:ext uri="{FF2B5EF4-FFF2-40B4-BE49-F238E27FC236}">
                <a16:creationId xmlns:a16="http://schemas.microsoft.com/office/drawing/2014/main" id="{6574240C-00A4-F94B-8630-8F67293033B2}"/>
              </a:ext>
            </a:extLst>
          </p:cNvPr>
          <p:cNvSpPr/>
          <p:nvPr/>
        </p:nvSpPr>
        <p:spPr>
          <a:xfrm>
            <a:off x="4111438" y="1756095"/>
            <a:ext cx="371475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9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https://</a:t>
            </a:r>
            <a:r>
              <a:rPr lang="de-DE" sz="900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react.server?postId</a:t>
            </a:r>
            <a:r>
              <a:rPr lang="de-DE" sz="9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=null</a:t>
            </a:r>
          </a:p>
        </p:txBody>
      </p: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2D2B5C51-06CC-7540-B42C-C008EE21C86F}"/>
              </a:ext>
            </a:extLst>
          </p:cNvPr>
          <p:cNvCxnSpPr>
            <a:cxnSpLocks/>
          </p:cNvCxnSpPr>
          <p:nvPr/>
        </p:nvCxnSpPr>
        <p:spPr>
          <a:xfrm>
            <a:off x="7111252" y="2254230"/>
            <a:ext cx="0" cy="437926"/>
          </a:xfrm>
          <a:prstGeom prst="line">
            <a:avLst/>
          </a:prstGeom>
          <a:ln w="34925">
            <a:solidFill>
              <a:srgbClr val="9E60B8"/>
            </a:solidFill>
            <a:prstDash val="soli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hteck 13">
            <a:extLst>
              <a:ext uri="{FF2B5EF4-FFF2-40B4-BE49-F238E27FC236}">
                <a16:creationId xmlns:a16="http://schemas.microsoft.com/office/drawing/2014/main" id="{4F9F708E-380C-7E44-8737-D7BECCF4A59E}"/>
              </a:ext>
            </a:extLst>
          </p:cNvPr>
          <p:cNvSpPr/>
          <p:nvPr/>
        </p:nvSpPr>
        <p:spPr>
          <a:xfrm>
            <a:off x="5140138" y="2278223"/>
            <a:ext cx="371475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9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React.createElement</a:t>
            </a:r>
            <a:endParaRPr lang="de-DE" sz="900" dirty="0">
              <a:solidFill>
                <a:srgbClr val="9E60B8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9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9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BlogAppServer</a:t>
            </a:r>
            <a:r>
              <a:rPr lang="de-DE" sz="9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sz="9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props</a:t>
            </a:r>
            <a:r>
              <a:rPr lang="de-DE" sz="9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</a:p>
        </p:txBody>
      </p:sp>
      <p:cxnSp>
        <p:nvCxnSpPr>
          <p:cNvPr id="18" name="Gerade Verbindung 17">
            <a:extLst>
              <a:ext uri="{FF2B5EF4-FFF2-40B4-BE49-F238E27FC236}">
                <a16:creationId xmlns:a16="http://schemas.microsoft.com/office/drawing/2014/main" id="{86E5A970-BE9D-BB4D-A071-2FE53B5B7A01}"/>
              </a:ext>
            </a:extLst>
          </p:cNvPr>
          <p:cNvCxnSpPr>
            <a:cxnSpLocks/>
          </p:cNvCxnSpPr>
          <p:nvPr/>
        </p:nvCxnSpPr>
        <p:spPr>
          <a:xfrm flipH="1" flipV="1">
            <a:off x="2107828" y="2077468"/>
            <a:ext cx="3186953" cy="1156553"/>
          </a:xfrm>
          <a:prstGeom prst="line">
            <a:avLst/>
          </a:prstGeom>
          <a:ln w="34925">
            <a:solidFill>
              <a:srgbClr val="1778B8"/>
            </a:solidFill>
            <a:prstDash val="soli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Grafik 19">
            <a:extLst>
              <a:ext uri="{FF2B5EF4-FFF2-40B4-BE49-F238E27FC236}">
                <a16:creationId xmlns:a16="http://schemas.microsoft.com/office/drawing/2014/main" id="{F9976A27-240A-1845-9F78-79B9322F90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962" y="1897168"/>
            <a:ext cx="3172229" cy="2137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9427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E97E48FA-99A2-3144-9977-9A00F45EC7C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009650" y="769545"/>
            <a:ext cx="7059105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Wenn das eine normale Client-App wäre... </a:t>
            </a:r>
            <a:r>
              <a:rPr lang="de-DE" dirty="0">
                <a:solidFill>
                  <a:srgbClr val="B04432"/>
                </a:solidFill>
              </a:rPr>
              <a:t>...ist es aber nicht!</a:t>
            </a:r>
          </a:p>
          <a:p>
            <a:pPr marL="0" indent="0">
              <a:buNone/>
            </a:pPr>
            <a:r>
              <a:rPr lang="de-DE" dirty="0">
                <a:solidFill>
                  <a:srgbClr val="36544F"/>
                </a:solidFill>
              </a:rPr>
              <a:t>Kommunikation zurück nach oben</a:t>
            </a:r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78E2271C-E313-2742-8DFA-1F82365F9E2E}"/>
              </a:ext>
            </a:extLst>
          </p:cNvPr>
          <p:cNvGrpSpPr/>
          <p:nvPr/>
        </p:nvGrpSpPr>
        <p:grpSpPr>
          <a:xfrm>
            <a:off x="6556561" y="1428607"/>
            <a:ext cx="1156448" cy="1163662"/>
            <a:chOff x="7745505" y="2164785"/>
            <a:chExt cx="1541930" cy="1551550"/>
          </a:xfrm>
        </p:grpSpPr>
        <p:sp>
          <p:nvSpPr>
            <p:cNvPr id="3" name="Zylinder 2">
              <a:extLst>
                <a:ext uri="{FF2B5EF4-FFF2-40B4-BE49-F238E27FC236}">
                  <a16:creationId xmlns:a16="http://schemas.microsoft.com/office/drawing/2014/main" id="{FC6FEDCC-4A05-A34C-B4B9-D820894A6C5E}"/>
                </a:ext>
              </a:extLst>
            </p:cNvPr>
            <p:cNvSpPr/>
            <p:nvPr/>
          </p:nvSpPr>
          <p:spPr>
            <a:xfrm>
              <a:off x="7844117" y="2652035"/>
              <a:ext cx="1443318" cy="493059"/>
            </a:xfrm>
            <a:prstGeom prst="can">
              <a:avLst/>
            </a:prstGeom>
            <a:solidFill>
              <a:srgbClr val="9E60B8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151"/>
            </a:p>
          </p:txBody>
        </p:sp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54FD51DC-892C-8743-989B-245CEE2B0689}"/>
                </a:ext>
              </a:extLst>
            </p:cNvPr>
            <p:cNvSpPr/>
            <p:nvPr/>
          </p:nvSpPr>
          <p:spPr>
            <a:xfrm>
              <a:off x="7745505" y="2164785"/>
              <a:ext cx="1443318" cy="3592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de-DE" sz="1151" dirty="0">
                  <a:solidFill>
                    <a:srgbClr val="9E60B8"/>
                  </a:solidFill>
                  <a:latin typeface="Source Sans Pro" panose="020B0503030403020204" pitchFamily="34" charset="0"/>
                </a:rPr>
                <a:t>Server</a:t>
              </a:r>
            </a:p>
          </p:txBody>
        </p:sp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5B15D8F5-8264-7847-8001-59ED3312620C}"/>
                </a:ext>
              </a:extLst>
            </p:cNvPr>
            <p:cNvSpPr/>
            <p:nvPr/>
          </p:nvSpPr>
          <p:spPr>
            <a:xfrm>
              <a:off x="7781364" y="3357091"/>
              <a:ext cx="1443318" cy="3592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de-DE" sz="1151" dirty="0">
                  <a:solidFill>
                    <a:srgbClr val="9E60B8"/>
                  </a:solidFill>
                  <a:latin typeface="Source Sans Pro" panose="020B0503030403020204" pitchFamily="34" charset="0"/>
                </a:rPr>
                <a:t>...</a:t>
              </a:r>
            </a:p>
          </p:txBody>
        </p:sp>
      </p:grp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2D0F49C2-4003-1640-9550-B9B8CF3E47E8}"/>
              </a:ext>
            </a:extLst>
          </p:cNvPr>
          <p:cNvCxnSpPr>
            <a:cxnSpLocks/>
          </p:cNvCxnSpPr>
          <p:nvPr/>
        </p:nvCxnSpPr>
        <p:spPr>
          <a:xfrm>
            <a:off x="4400552" y="1989026"/>
            <a:ext cx="2050676" cy="0"/>
          </a:xfrm>
          <a:prstGeom prst="line">
            <a:avLst/>
          </a:prstGeom>
          <a:ln w="34925">
            <a:solidFill>
              <a:srgbClr val="1778B8"/>
            </a:solidFill>
            <a:prstDash val="soli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hteck 5">
            <a:extLst>
              <a:ext uri="{FF2B5EF4-FFF2-40B4-BE49-F238E27FC236}">
                <a16:creationId xmlns:a16="http://schemas.microsoft.com/office/drawing/2014/main" id="{6574240C-00A4-F94B-8630-8F67293033B2}"/>
              </a:ext>
            </a:extLst>
          </p:cNvPr>
          <p:cNvSpPr/>
          <p:nvPr/>
        </p:nvSpPr>
        <p:spPr>
          <a:xfrm>
            <a:off x="4111438" y="1756095"/>
            <a:ext cx="371475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9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https://</a:t>
            </a:r>
            <a:r>
              <a:rPr lang="de-DE" sz="900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react.server?postId</a:t>
            </a:r>
            <a:r>
              <a:rPr lang="de-DE" sz="9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</a:t>
            </a:r>
            <a:r>
              <a:rPr lang="de-DE" sz="900" dirty="0">
                <a:solidFill>
                  <a:srgbClr val="B0443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1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0B2B53B6-0700-7B46-AE0E-574C2759CCF5}"/>
              </a:ext>
            </a:extLst>
          </p:cNvPr>
          <p:cNvCxnSpPr>
            <a:cxnSpLocks/>
          </p:cNvCxnSpPr>
          <p:nvPr/>
        </p:nvCxnSpPr>
        <p:spPr>
          <a:xfrm>
            <a:off x="3056686" y="3049754"/>
            <a:ext cx="1234046" cy="0"/>
          </a:xfrm>
          <a:prstGeom prst="line">
            <a:avLst/>
          </a:prstGeom>
          <a:ln w="34925">
            <a:solidFill>
              <a:srgbClr val="B0443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18">
            <a:extLst>
              <a:ext uri="{FF2B5EF4-FFF2-40B4-BE49-F238E27FC236}">
                <a16:creationId xmlns:a16="http://schemas.microsoft.com/office/drawing/2014/main" id="{8B24EDD2-1CFA-9B47-9AD2-03F71655EF5B}"/>
              </a:ext>
            </a:extLst>
          </p:cNvPr>
          <p:cNvCxnSpPr>
            <a:cxnSpLocks/>
          </p:cNvCxnSpPr>
          <p:nvPr/>
        </p:nvCxnSpPr>
        <p:spPr>
          <a:xfrm flipV="1">
            <a:off x="4290731" y="2014331"/>
            <a:ext cx="0" cy="1035423"/>
          </a:xfrm>
          <a:prstGeom prst="line">
            <a:avLst/>
          </a:prstGeom>
          <a:ln w="34925">
            <a:solidFill>
              <a:srgbClr val="B0443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19">
            <a:extLst>
              <a:ext uri="{FF2B5EF4-FFF2-40B4-BE49-F238E27FC236}">
                <a16:creationId xmlns:a16="http://schemas.microsoft.com/office/drawing/2014/main" id="{9A4598A0-4C38-824F-981C-C08E86105BB1}"/>
              </a:ext>
            </a:extLst>
          </p:cNvPr>
          <p:cNvCxnSpPr>
            <a:cxnSpLocks/>
          </p:cNvCxnSpPr>
          <p:nvPr/>
        </p:nvCxnSpPr>
        <p:spPr>
          <a:xfrm>
            <a:off x="2263311" y="2014331"/>
            <a:ext cx="2027422" cy="0"/>
          </a:xfrm>
          <a:prstGeom prst="line">
            <a:avLst/>
          </a:prstGeom>
          <a:ln w="34925">
            <a:solidFill>
              <a:srgbClr val="B04432"/>
            </a:solidFill>
            <a:prstDash val="solid"/>
            <a:head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hteck 20">
            <a:extLst>
              <a:ext uri="{FF2B5EF4-FFF2-40B4-BE49-F238E27FC236}">
                <a16:creationId xmlns:a16="http://schemas.microsoft.com/office/drawing/2014/main" id="{B3B9E7CA-C81B-6C4A-95E7-D855C5BE4B3D}"/>
              </a:ext>
            </a:extLst>
          </p:cNvPr>
          <p:cNvSpPr/>
          <p:nvPr/>
        </p:nvSpPr>
        <p:spPr>
          <a:xfrm>
            <a:off x="3629868" y="2467877"/>
            <a:ext cx="20053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2"/>
            <a:r>
              <a:rPr lang="de-DE" sz="900" dirty="0">
                <a:solidFill>
                  <a:srgbClr val="B0443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// über </a:t>
            </a:r>
            <a:r>
              <a:rPr lang="de-DE" sz="900" dirty="0" err="1">
                <a:solidFill>
                  <a:srgbClr val="B0443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Context</a:t>
            </a:r>
            <a:endParaRPr lang="de-DE" sz="900" dirty="0">
              <a:solidFill>
                <a:srgbClr val="B0443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 lvl="2"/>
            <a:r>
              <a:rPr lang="de-DE" sz="900" dirty="0" err="1">
                <a:solidFill>
                  <a:srgbClr val="B0443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setPostId</a:t>
            </a:r>
            <a:r>
              <a:rPr lang="de-DE" sz="900" dirty="0">
                <a:solidFill>
                  <a:srgbClr val="B0443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(...)</a:t>
            </a:r>
            <a:endParaRPr lang="de-DE" sz="900" dirty="0">
              <a:solidFill>
                <a:srgbClr val="B04432"/>
              </a:solidFill>
            </a:endParaRPr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BC52592D-501B-1F4F-93BF-D320310746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962" y="1897168"/>
            <a:ext cx="3172229" cy="2137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146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E97E48FA-99A2-3144-9977-9A00F45EC7C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009650" y="769545"/>
            <a:ext cx="7059105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Wenn das eine normale Client-App wäre... </a:t>
            </a:r>
            <a:r>
              <a:rPr lang="de-DE" dirty="0">
                <a:solidFill>
                  <a:srgbClr val="B04432"/>
                </a:solidFill>
              </a:rPr>
              <a:t>...ist es aber nicht!</a:t>
            </a:r>
          </a:p>
          <a:p>
            <a:pPr marL="0" indent="0">
              <a:buNone/>
            </a:pPr>
            <a:r>
              <a:rPr lang="de-DE" dirty="0">
                <a:solidFill>
                  <a:srgbClr val="36544F"/>
                </a:solidFill>
              </a:rPr>
              <a:t>Kommunikation zurück nach oben</a:t>
            </a:r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78E2271C-E313-2742-8DFA-1F82365F9E2E}"/>
              </a:ext>
            </a:extLst>
          </p:cNvPr>
          <p:cNvGrpSpPr/>
          <p:nvPr/>
        </p:nvGrpSpPr>
        <p:grpSpPr>
          <a:xfrm>
            <a:off x="6556561" y="1428607"/>
            <a:ext cx="1156448" cy="1163662"/>
            <a:chOff x="7745505" y="2164785"/>
            <a:chExt cx="1541930" cy="1551550"/>
          </a:xfrm>
        </p:grpSpPr>
        <p:sp>
          <p:nvSpPr>
            <p:cNvPr id="3" name="Zylinder 2">
              <a:extLst>
                <a:ext uri="{FF2B5EF4-FFF2-40B4-BE49-F238E27FC236}">
                  <a16:creationId xmlns:a16="http://schemas.microsoft.com/office/drawing/2014/main" id="{FC6FEDCC-4A05-A34C-B4B9-D820894A6C5E}"/>
                </a:ext>
              </a:extLst>
            </p:cNvPr>
            <p:cNvSpPr/>
            <p:nvPr/>
          </p:nvSpPr>
          <p:spPr>
            <a:xfrm>
              <a:off x="7844117" y="2652035"/>
              <a:ext cx="1443318" cy="493059"/>
            </a:xfrm>
            <a:prstGeom prst="can">
              <a:avLst/>
            </a:prstGeom>
            <a:solidFill>
              <a:srgbClr val="9E60B8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151"/>
            </a:p>
          </p:txBody>
        </p:sp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54FD51DC-892C-8743-989B-245CEE2B0689}"/>
                </a:ext>
              </a:extLst>
            </p:cNvPr>
            <p:cNvSpPr/>
            <p:nvPr/>
          </p:nvSpPr>
          <p:spPr>
            <a:xfrm>
              <a:off x="7745505" y="2164785"/>
              <a:ext cx="1443318" cy="3592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de-DE" sz="1151" dirty="0">
                  <a:solidFill>
                    <a:srgbClr val="9E60B8"/>
                  </a:solidFill>
                  <a:latin typeface="Source Sans Pro" panose="020B0503030403020204" pitchFamily="34" charset="0"/>
                </a:rPr>
                <a:t>Server</a:t>
              </a:r>
            </a:p>
          </p:txBody>
        </p:sp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5B15D8F5-8264-7847-8001-59ED3312620C}"/>
                </a:ext>
              </a:extLst>
            </p:cNvPr>
            <p:cNvSpPr/>
            <p:nvPr/>
          </p:nvSpPr>
          <p:spPr>
            <a:xfrm>
              <a:off x="7781364" y="3357091"/>
              <a:ext cx="1443318" cy="3592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de-DE" sz="1151" dirty="0">
                  <a:solidFill>
                    <a:srgbClr val="9E60B8"/>
                  </a:solidFill>
                  <a:latin typeface="Source Sans Pro" panose="020B0503030403020204" pitchFamily="34" charset="0"/>
                </a:rPr>
                <a:t>...</a:t>
              </a:r>
            </a:p>
          </p:txBody>
        </p:sp>
      </p:grp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2D0F49C2-4003-1640-9550-B9B8CF3E47E8}"/>
              </a:ext>
            </a:extLst>
          </p:cNvPr>
          <p:cNvCxnSpPr>
            <a:cxnSpLocks/>
          </p:cNvCxnSpPr>
          <p:nvPr/>
        </p:nvCxnSpPr>
        <p:spPr>
          <a:xfrm>
            <a:off x="2094381" y="1989026"/>
            <a:ext cx="4356847" cy="0"/>
          </a:xfrm>
          <a:prstGeom prst="line">
            <a:avLst/>
          </a:prstGeom>
          <a:ln w="34925">
            <a:solidFill>
              <a:srgbClr val="1778B8"/>
            </a:solidFill>
            <a:prstDash val="soli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hteck 5">
            <a:extLst>
              <a:ext uri="{FF2B5EF4-FFF2-40B4-BE49-F238E27FC236}">
                <a16:creationId xmlns:a16="http://schemas.microsoft.com/office/drawing/2014/main" id="{6574240C-00A4-F94B-8630-8F67293033B2}"/>
              </a:ext>
            </a:extLst>
          </p:cNvPr>
          <p:cNvSpPr/>
          <p:nvPr/>
        </p:nvSpPr>
        <p:spPr>
          <a:xfrm>
            <a:off x="4111438" y="1756095"/>
            <a:ext cx="371475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9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https://</a:t>
            </a:r>
            <a:r>
              <a:rPr lang="de-DE" sz="900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react.server?postId</a:t>
            </a:r>
            <a:r>
              <a:rPr lang="de-DE" sz="9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</a:t>
            </a:r>
            <a:r>
              <a:rPr lang="de-DE" sz="900" b="1" dirty="0">
                <a:solidFill>
                  <a:srgbClr val="B0443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1</a:t>
            </a: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A9E30DD4-F470-3245-8D1F-7F90638411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962" y="1897168"/>
            <a:ext cx="3172229" cy="2137317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53D850EF-EDC0-D342-8612-43E94502FC66}"/>
              </a:ext>
            </a:extLst>
          </p:cNvPr>
          <p:cNvSpPr/>
          <p:nvPr/>
        </p:nvSpPr>
        <p:spPr>
          <a:xfrm>
            <a:off x="2820396" y="4131581"/>
            <a:ext cx="4760260" cy="800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51" i="1" dirty="0">
                <a:solidFill>
                  <a:srgbClr val="36544F"/>
                </a:solidFill>
                <a:latin typeface="Source Sans Pro" panose="020B0503030403020204" pitchFamily="34" charset="0"/>
              </a:rPr>
              <a:t>Programmfluss "fast" wie in normalen React-Anwendung,</a:t>
            </a:r>
          </a:p>
          <a:p>
            <a:r>
              <a:rPr lang="de-DE" sz="1151" i="1" dirty="0">
                <a:solidFill>
                  <a:srgbClr val="36544F"/>
                </a:solidFill>
                <a:latin typeface="Source Sans Pro" panose="020B0503030403020204" pitchFamily="34" charset="0"/>
              </a:rPr>
              <a:t>"nur" mit Server-Aufruf dazwischen </a:t>
            </a:r>
            <a:r>
              <a:rPr lang="de-DE" sz="1151" dirty="0">
                <a:solidFill>
                  <a:srgbClr val="36544F"/>
                </a:solidFill>
                <a:latin typeface="Source Sans Pro" panose="020B0503030403020204" pitchFamily="34" charset="0"/>
              </a:rPr>
              <a:t>😇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de-DE" sz="1151" dirty="0">
                <a:solidFill>
                  <a:srgbClr val="36544F"/>
                </a:solidFill>
                <a:latin typeface="Source Sans Pro" panose="020B0503030403020204" pitchFamily="34" charset="0"/>
              </a:rPr>
              <a:t>Uni-</a:t>
            </a:r>
            <a:r>
              <a:rPr lang="de-DE" sz="1151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directional</a:t>
            </a:r>
            <a:r>
              <a:rPr lang="de-DE" sz="1151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sz="1151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data</a:t>
            </a:r>
            <a:r>
              <a:rPr lang="de-DE" sz="1151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sz="1151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flow</a:t>
            </a:r>
            <a:endParaRPr lang="de-DE" sz="1151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endParaRPr lang="de-DE" sz="1151" dirty="0">
              <a:latin typeface="Source Sans Pro" panose="020B0503030403020204" pitchFamily="34" charset="0"/>
            </a:endParaRPr>
          </a:p>
        </p:txBody>
      </p:sp>
      <p:cxnSp>
        <p:nvCxnSpPr>
          <p:cNvPr id="23" name="Gerade Verbindung 22">
            <a:extLst>
              <a:ext uri="{FF2B5EF4-FFF2-40B4-BE49-F238E27FC236}">
                <a16:creationId xmlns:a16="http://schemas.microsoft.com/office/drawing/2014/main" id="{EB8830DD-CE67-B941-9557-066D46402A6D}"/>
              </a:ext>
            </a:extLst>
          </p:cNvPr>
          <p:cNvCxnSpPr>
            <a:cxnSpLocks/>
          </p:cNvCxnSpPr>
          <p:nvPr/>
        </p:nvCxnSpPr>
        <p:spPr>
          <a:xfrm flipH="1" flipV="1">
            <a:off x="2094381" y="2091018"/>
            <a:ext cx="4760260" cy="766482"/>
          </a:xfrm>
          <a:prstGeom prst="line">
            <a:avLst/>
          </a:prstGeom>
          <a:ln w="34925">
            <a:solidFill>
              <a:srgbClr val="1778B8"/>
            </a:solidFill>
            <a:prstDash val="soli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34639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E97E48FA-99A2-3144-9977-9A00F45EC7C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009650" y="769545"/>
            <a:ext cx="7059105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Wenn das eine normale Client-App wäre... </a:t>
            </a:r>
            <a:r>
              <a:rPr lang="de-DE" dirty="0">
                <a:solidFill>
                  <a:srgbClr val="B04432"/>
                </a:solidFill>
              </a:rPr>
              <a:t>...ist es aber nicht!</a:t>
            </a:r>
          </a:p>
          <a:p>
            <a:pPr marL="0" indent="0">
              <a:buNone/>
            </a:pPr>
            <a:r>
              <a:rPr lang="de-DE" dirty="0">
                <a:solidFill>
                  <a:srgbClr val="36544F"/>
                </a:solidFill>
              </a:rPr>
              <a:t>Kommunikation zurück nach oben</a:t>
            </a:r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78E2271C-E313-2742-8DFA-1F82365F9E2E}"/>
              </a:ext>
            </a:extLst>
          </p:cNvPr>
          <p:cNvGrpSpPr/>
          <p:nvPr/>
        </p:nvGrpSpPr>
        <p:grpSpPr>
          <a:xfrm>
            <a:off x="6556561" y="1428607"/>
            <a:ext cx="1156448" cy="1163662"/>
            <a:chOff x="7745505" y="2164785"/>
            <a:chExt cx="1541930" cy="1551550"/>
          </a:xfrm>
        </p:grpSpPr>
        <p:sp>
          <p:nvSpPr>
            <p:cNvPr id="3" name="Zylinder 2">
              <a:extLst>
                <a:ext uri="{FF2B5EF4-FFF2-40B4-BE49-F238E27FC236}">
                  <a16:creationId xmlns:a16="http://schemas.microsoft.com/office/drawing/2014/main" id="{FC6FEDCC-4A05-A34C-B4B9-D820894A6C5E}"/>
                </a:ext>
              </a:extLst>
            </p:cNvPr>
            <p:cNvSpPr/>
            <p:nvPr/>
          </p:nvSpPr>
          <p:spPr>
            <a:xfrm>
              <a:off x="7844117" y="2652035"/>
              <a:ext cx="1443318" cy="493059"/>
            </a:xfrm>
            <a:prstGeom prst="can">
              <a:avLst/>
            </a:prstGeom>
            <a:solidFill>
              <a:srgbClr val="9E60B8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151"/>
            </a:p>
          </p:txBody>
        </p:sp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54FD51DC-892C-8743-989B-245CEE2B0689}"/>
                </a:ext>
              </a:extLst>
            </p:cNvPr>
            <p:cNvSpPr/>
            <p:nvPr/>
          </p:nvSpPr>
          <p:spPr>
            <a:xfrm>
              <a:off x="7745505" y="2164785"/>
              <a:ext cx="1443318" cy="3592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de-DE" sz="1151" dirty="0">
                  <a:solidFill>
                    <a:srgbClr val="9E60B8"/>
                  </a:solidFill>
                  <a:latin typeface="Source Sans Pro" panose="020B0503030403020204" pitchFamily="34" charset="0"/>
                </a:rPr>
                <a:t>Server</a:t>
              </a:r>
            </a:p>
          </p:txBody>
        </p:sp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5B15D8F5-8264-7847-8001-59ED3312620C}"/>
                </a:ext>
              </a:extLst>
            </p:cNvPr>
            <p:cNvSpPr/>
            <p:nvPr/>
          </p:nvSpPr>
          <p:spPr>
            <a:xfrm>
              <a:off x="7781364" y="3357091"/>
              <a:ext cx="1443318" cy="3592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de-DE" sz="1151" dirty="0">
                  <a:solidFill>
                    <a:srgbClr val="9E60B8"/>
                  </a:solidFill>
                  <a:latin typeface="Source Sans Pro" panose="020B0503030403020204" pitchFamily="34" charset="0"/>
                </a:rPr>
                <a:t>...</a:t>
              </a:r>
            </a:p>
          </p:txBody>
        </p:sp>
      </p:grp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2D0F49C2-4003-1640-9550-B9B8CF3E47E8}"/>
              </a:ext>
            </a:extLst>
          </p:cNvPr>
          <p:cNvCxnSpPr>
            <a:cxnSpLocks/>
          </p:cNvCxnSpPr>
          <p:nvPr/>
        </p:nvCxnSpPr>
        <p:spPr>
          <a:xfrm>
            <a:off x="2094381" y="1989026"/>
            <a:ext cx="4356847" cy="0"/>
          </a:xfrm>
          <a:prstGeom prst="line">
            <a:avLst/>
          </a:prstGeom>
          <a:ln w="34925">
            <a:solidFill>
              <a:srgbClr val="1778B8"/>
            </a:solidFill>
            <a:prstDash val="soli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hteck 5">
            <a:extLst>
              <a:ext uri="{FF2B5EF4-FFF2-40B4-BE49-F238E27FC236}">
                <a16:creationId xmlns:a16="http://schemas.microsoft.com/office/drawing/2014/main" id="{6574240C-00A4-F94B-8630-8F67293033B2}"/>
              </a:ext>
            </a:extLst>
          </p:cNvPr>
          <p:cNvSpPr/>
          <p:nvPr/>
        </p:nvSpPr>
        <p:spPr>
          <a:xfrm>
            <a:off x="4111438" y="1756095"/>
            <a:ext cx="371475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9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https://</a:t>
            </a:r>
            <a:r>
              <a:rPr lang="de-DE" sz="900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react.server?postId</a:t>
            </a:r>
            <a:r>
              <a:rPr lang="de-DE" sz="9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</a:t>
            </a:r>
            <a:r>
              <a:rPr lang="de-DE" sz="900" b="1" dirty="0">
                <a:solidFill>
                  <a:srgbClr val="B0443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1</a:t>
            </a: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A9E30DD4-F470-3245-8D1F-7F90638411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962" y="1897168"/>
            <a:ext cx="3172229" cy="2137317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53D850EF-EDC0-D342-8612-43E94502FC66}"/>
              </a:ext>
            </a:extLst>
          </p:cNvPr>
          <p:cNvSpPr/>
          <p:nvPr/>
        </p:nvSpPr>
        <p:spPr>
          <a:xfrm>
            <a:off x="2820396" y="4131581"/>
            <a:ext cx="4760260" cy="800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51" i="1" dirty="0">
                <a:solidFill>
                  <a:srgbClr val="36544F"/>
                </a:solidFill>
                <a:latin typeface="Source Sans Pro" panose="020B0503030403020204" pitchFamily="34" charset="0"/>
              </a:rPr>
              <a:t>Programmfluss "fast" wie in normalen React-Anwendung,</a:t>
            </a:r>
          </a:p>
          <a:p>
            <a:r>
              <a:rPr lang="de-DE" sz="1151" i="1" dirty="0">
                <a:solidFill>
                  <a:srgbClr val="36544F"/>
                </a:solidFill>
                <a:latin typeface="Source Sans Pro" panose="020B0503030403020204" pitchFamily="34" charset="0"/>
              </a:rPr>
              <a:t>"nur" mit Server-Aufruf dazwischen </a:t>
            </a:r>
            <a:r>
              <a:rPr lang="de-DE" sz="1151" dirty="0">
                <a:solidFill>
                  <a:srgbClr val="36544F"/>
                </a:solidFill>
                <a:latin typeface="Source Sans Pro" panose="020B0503030403020204" pitchFamily="34" charset="0"/>
              </a:rPr>
              <a:t>😇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de-DE" sz="1151" dirty="0">
                <a:solidFill>
                  <a:srgbClr val="36544F"/>
                </a:solidFill>
                <a:latin typeface="Source Sans Pro" panose="020B0503030403020204" pitchFamily="34" charset="0"/>
              </a:rPr>
              <a:t>Uni-</a:t>
            </a:r>
            <a:r>
              <a:rPr lang="de-DE" sz="1151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directional</a:t>
            </a:r>
            <a:r>
              <a:rPr lang="de-DE" sz="1151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sz="1151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data</a:t>
            </a:r>
            <a:r>
              <a:rPr lang="de-DE" sz="1151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sz="1151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flow</a:t>
            </a:r>
            <a:endParaRPr lang="de-DE" sz="1151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de-DE" sz="1151" b="1" dirty="0">
                <a:solidFill>
                  <a:srgbClr val="36544F"/>
                </a:solidFill>
                <a:latin typeface="Source Sans Pro" panose="020B0503030403020204" pitchFamily="34" charset="0"/>
              </a:rPr>
              <a:t>State bleibt nach Server </a:t>
            </a:r>
            <a:r>
              <a:rPr lang="de-DE" sz="1151" b="1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Rounttrip</a:t>
            </a:r>
            <a:r>
              <a:rPr lang="de-DE" sz="1151" b="1" dirty="0">
                <a:solidFill>
                  <a:srgbClr val="36544F"/>
                </a:solidFill>
                <a:latin typeface="Source Sans Pro" panose="020B0503030403020204" pitchFamily="34" charset="0"/>
              </a:rPr>
              <a:t> erhalten</a:t>
            </a:r>
            <a:endParaRPr lang="de-DE" sz="1151" b="1" dirty="0">
              <a:latin typeface="Source Sans Pro" panose="020B0503030403020204" pitchFamily="34" charset="0"/>
            </a:endParaRPr>
          </a:p>
        </p:txBody>
      </p:sp>
      <p:cxnSp>
        <p:nvCxnSpPr>
          <p:cNvPr id="23" name="Gerade Verbindung 22">
            <a:extLst>
              <a:ext uri="{FF2B5EF4-FFF2-40B4-BE49-F238E27FC236}">
                <a16:creationId xmlns:a16="http://schemas.microsoft.com/office/drawing/2014/main" id="{EB8830DD-CE67-B941-9557-066D46402A6D}"/>
              </a:ext>
            </a:extLst>
          </p:cNvPr>
          <p:cNvCxnSpPr>
            <a:cxnSpLocks/>
          </p:cNvCxnSpPr>
          <p:nvPr/>
        </p:nvCxnSpPr>
        <p:spPr>
          <a:xfrm flipH="1" flipV="1">
            <a:off x="2094381" y="2091018"/>
            <a:ext cx="4760260" cy="766482"/>
          </a:xfrm>
          <a:prstGeom prst="line">
            <a:avLst/>
          </a:prstGeom>
          <a:ln w="34925">
            <a:solidFill>
              <a:srgbClr val="1778B8"/>
            </a:solidFill>
            <a:prstDash val="soli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51141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Beispiel: State bleibt erhalten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CDA3B5D-7896-E94F-B1E5-A71650BF90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570" y="1271526"/>
            <a:ext cx="3206349" cy="3601186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99FE7D06-26DC-C141-AC84-595CAA08A5E1}"/>
              </a:ext>
            </a:extLst>
          </p:cNvPr>
          <p:cNvSpPr txBox="1"/>
          <p:nvPr/>
        </p:nvSpPr>
        <p:spPr>
          <a:xfrm>
            <a:off x="3863840" y="1911214"/>
            <a:ext cx="377316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>
                <a:solidFill>
                  <a:srgbClr val="36544F"/>
                </a:solidFill>
                <a:latin typeface="Source Sans Pro" panose="020B0503030403020204" pitchFamily="34" charset="0"/>
              </a:rPr>
              <a:t>Button löst Server Request aus, rendert </a:t>
            </a:r>
            <a:r>
              <a:rPr lang="de-DE" sz="110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PostList</a:t>
            </a:r>
            <a:r>
              <a:rPr lang="de-DE" sz="1100" dirty="0">
                <a:solidFill>
                  <a:srgbClr val="36544F"/>
                </a:solidFill>
                <a:latin typeface="Source Sans Pro" panose="020B0503030403020204" pitchFamily="34" charset="0"/>
              </a:rPr>
              <a:t> neu</a:t>
            </a: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622C1E2A-63C4-1940-995A-D4F715E9E17F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2707880" y="2042019"/>
            <a:ext cx="1155960" cy="1"/>
          </a:xfrm>
          <a:prstGeom prst="line">
            <a:avLst/>
          </a:prstGeom>
          <a:ln w="34925">
            <a:solidFill>
              <a:srgbClr val="1778B8"/>
            </a:solidFill>
            <a:prstDash val="soli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feld 9">
            <a:extLst>
              <a:ext uri="{FF2B5EF4-FFF2-40B4-BE49-F238E27FC236}">
                <a16:creationId xmlns:a16="http://schemas.microsoft.com/office/drawing/2014/main" id="{EF1FA65C-44CA-7949-9E1F-1D6A59B98BAC}"/>
              </a:ext>
            </a:extLst>
          </p:cNvPr>
          <p:cNvSpPr txBox="1"/>
          <p:nvPr/>
        </p:nvSpPr>
        <p:spPr>
          <a:xfrm>
            <a:off x="3863840" y="3324021"/>
            <a:ext cx="28727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>
                <a:solidFill>
                  <a:srgbClr val="36544F"/>
                </a:solidFill>
                <a:latin typeface="Source Sans Pro" panose="020B0503030403020204" pitchFamily="34" charset="0"/>
              </a:rPr>
              <a:t>Client-Komponente mit (</a:t>
            </a:r>
            <a:r>
              <a:rPr lang="de-DE" sz="110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use</a:t>
            </a:r>
            <a:r>
              <a:rPr lang="de-DE" sz="1100" dirty="0">
                <a:solidFill>
                  <a:srgbClr val="36544F"/>
                </a:solidFill>
                <a:latin typeface="Source Sans Pro" panose="020B0503030403020204" pitchFamily="34" charset="0"/>
              </a:rPr>
              <a:t>)State</a:t>
            </a:r>
          </a:p>
        </p:txBody>
      </p: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9EA7A0AC-DE49-1143-B02E-7572C5F08D82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2762822" y="3454826"/>
            <a:ext cx="1101018" cy="1"/>
          </a:xfrm>
          <a:prstGeom prst="line">
            <a:avLst/>
          </a:prstGeom>
          <a:ln w="34925">
            <a:solidFill>
              <a:srgbClr val="1778B8"/>
            </a:solidFill>
            <a:prstDash val="soli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1F85C470-3D01-E74C-BBA9-0421A186AE5A}"/>
              </a:ext>
            </a:extLst>
          </p:cNvPr>
          <p:cNvSpPr/>
          <p:nvPr/>
        </p:nvSpPr>
        <p:spPr>
          <a:xfrm>
            <a:off x="4077156" y="3931462"/>
            <a:ext cx="2153312" cy="884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51" dirty="0">
                <a:solidFill>
                  <a:srgbClr val="36544F"/>
                </a:solidFill>
              </a:rPr>
              <a:t>🕵️‍♂️ Demo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>
                <a:solidFill>
                  <a:srgbClr val="36544F"/>
                </a:solidFill>
              </a:rPr>
              <a:t>PostPreview</a:t>
            </a:r>
            <a:r>
              <a:rPr lang="de-DE" sz="1000" dirty="0">
                <a:solidFill>
                  <a:srgbClr val="36544F"/>
                </a:solidFill>
              </a:rPr>
              <a:t>: </a:t>
            </a:r>
            <a:r>
              <a:rPr lang="de-DE" sz="1000" dirty="0" err="1">
                <a:solidFill>
                  <a:srgbClr val="36544F"/>
                </a:solidFill>
              </a:rPr>
              <a:t>CommentEditor</a:t>
            </a:r>
            <a:r>
              <a:rPr lang="de-DE" sz="1000" dirty="0">
                <a:solidFill>
                  <a:srgbClr val="36544F"/>
                </a:solidFill>
              </a:rPr>
              <a:t> hinzufügen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solidFill>
                  <a:srgbClr val="36544F"/>
                </a:solidFill>
              </a:rPr>
              <a:t>Kommentar eingeben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solidFill>
                  <a:srgbClr val="36544F"/>
                </a:solidFill>
              </a:rPr>
              <a:t>Sortierung ändern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86563823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Konsequenzen</a:t>
            </a:r>
          </a:p>
          <a:p>
            <a:r>
              <a:rPr lang="de-DE" b="0" dirty="0" err="1">
                <a:solidFill>
                  <a:srgbClr val="36544F"/>
                </a:solidFill>
              </a:rPr>
              <a:t>PostList</a:t>
            </a:r>
            <a:r>
              <a:rPr lang="de-DE" b="0" dirty="0">
                <a:solidFill>
                  <a:srgbClr val="36544F"/>
                </a:solidFill>
              </a:rPr>
              <a:t> ist nicht als Komponente auf dem Client vorhanden</a:t>
            </a:r>
          </a:p>
          <a:p>
            <a:r>
              <a:rPr lang="de-DE" b="0" dirty="0">
                <a:solidFill>
                  <a:srgbClr val="36544F"/>
                </a:solidFill>
              </a:rPr>
              <a:t>Die Posts sind folglich ebenso nicht auf dem Client vorhanden</a:t>
            </a:r>
          </a:p>
          <a:p>
            <a:r>
              <a:rPr lang="de-DE" b="0" dirty="0">
                <a:solidFill>
                  <a:srgbClr val="36544F"/>
                </a:solidFill>
              </a:rPr>
              <a:t>Nach dem Hinzufügen eines Kommentars (</a:t>
            </a:r>
            <a:r>
              <a:rPr lang="de-DE" b="0" dirty="0" err="1">
                <a:solidFill>
                  <a:srgbClr val="36544F"/>
                </a:solidFill>
              </a:rPr>
              <a:t>CommentEditor</a:t>
            </a:r>
            <a:r>
              <a:rPr lang="de-DE" b="0" dirty="0">
                <a:solidFill>
                  <a:srgbClr val="36544F"/>
                </a:solidFill>
              </a:rPr>
              <a:t>-Komponente) haben wir keinen State zum Verändern 😢</a:t>
            </a:r>
          </a:p>
          <a:p>
            <a:r>
              <a:rPr lang="de-DE" b="0" dirty="0">
                <a:solidFill>
                  <a:srgbClr val="36544F"/>
                </a:solidFill>
              </a:rPr>
              <a:t>Wir brauchen </a:t>
            </a:r>
            <a:r>
              <a:rPr lang="de-DE" dirty="0">
                <a:solidFill>
                  <a:srgbClr val="36544F"/>
                </a:solidFill>
              </a:rPr>
              <a:t>aktualisierte UI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i="1" dirty="0">
                <a:solidFill>
                  <a:srgbClr val="36544F"/>
                </a:solidFill>
              </a:rPr>
              <a:t>vom Server</a:t>
            </a:r>
          </a:p>
          <a:p>
            <a:endParaRPr lang="de-DE" i="1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86463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Konsequenzen</a:t>
            </a:r>
          </a:p>
          <a:p>
            <a:r>
              <a:rPr lang="de-DE" b="0" dirty="0" err="1">
                <a:solidFill>
                  <a:srgbClr val="36544F"/>
                </a:solidFill>
              </a:rPr>
              <a:t>PostList</a:t>
            </a:r>
            <a:r>
              <a:rPr lang="de-DE" b="0" dirty="0">
                <a:solidFill>
                  <a:srgbClr val="36544F"/>
                </a:solidFill>
              </a:rPr>
              <a:t> ist nicht als Komponente auf dem Client vorhanden</a:t>
            </a:r>
          </a:p>
          <a:p>
            <a:r>
              <a:rPr lang="de-DE" b="0" dirty="0">
                <a:solidFill>
                  <a:srgbClr val="36544F"/>
                </a:solidFill>
              </a:rPr>
              <a:t>Die Posts sind folglich ebenso nicht auf dem Client vorhanden</a:t>
            </a:r>
          </a:p>
          <a:p>
            <a:r>
              <a:rPr lang="de-DE" b="0" dirty="0">
                <a:solidFill>
                  <a:srgbClr val="36544F"/>
                </a:solidFill>
              </a:rPr>
              <a:t>Nach dem Hinzufügen eines Kommentars (</a:t>
            </a:r>
            <a:r>
              <a:rPr lang="de-DE" b="0" dirty="0" err="1">
                <a:solidFill>
                  <a:srgbClr val="36544F"/>
                </a:solidFill>
              </a:rPr>
              <a:t>CommentEditor</a:t>
            </a:r>
            <a:r>
              <a:rPr lang="de-DE" b="0" dirty="0">
                <a:solidFill>
                  <a:srgbClr val="36544F"/>
                </a:solidFill>
              </a:rPr>
              <a:t>-Komponente) haben wir keinen State zum Verändern 😢</a:t>
            </a:r>
          </a:p>
          <a:p>
            <a:r>
              <a:rPr lang="de-DE" b="0" dirty="0">
                <a:solidFill>
                  <a:srgbClr val="36544F"/>
                </a:solidFill>
              </a:rPr>
              <a:t>Wir brauchen </a:t>
            </a:r>
            <a:r>
              <a:rPr lang="de-DE" dirty="0">
                <a:solidFill>
                  <a:srgbClr val="36544F"/>
                </a:solidFill>
              </a:rPr>
              <a:t>aktualisierte UI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i="1" dirty="0">
                <a:solidFill>
                  <a:srgbClr val="36544F"/>
                </a:solidFill>
              </a:rPr>
              <a:t>vom Server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Es gibt einen globalen Cache (</a:t>
            </a:r>
            <a:r>
              <a:rPr lang="de-DE" b="0" dirty="0" err="1">
                <a:solidFill>
                  <a:srgbClr val="36544F"/>
                </a:solidFill>
              </a:rPr>
              <a:t>unstable</a:t>
            </a:r>
            <a:r>
              <a:rPr lang="de-DE" b="0" dirty="0">
                <a:solidFill>
                  <a:srgbClr val="36544F"/>
                </a:solidFill>
              </a:rPr>
              <a:t> API!)</a:t>
            </a:r>
          </a:p>
          <a:p>
            <a:r>
              <a:rPr lang="de-DE" b="0" dirty="0">
                <a:solidFill>
                  <a:srgbClr val="36544F"/>
                </a:solidFill>
              </a:rPr>
              <a:t>Der Cache hält die UI-Fragmente und kann mit neuen UI Fragmenten (zzt. manuell) aktualisiert werden</a:t>
            </a:r>
          </a:p>
          <a:p>
            <a:endParaRPr lang="de-DE" i="1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712518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Demo: UI aktualisieren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E669E09A-76FB-9244-B307-8B84BD0B02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570" y="1271526"/>
            <a:ext cx="3206349" cy="3601186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8B810B62-5A43-A74B-9F2A-F05A2E7BCD2F}"/>
              </a:ext>
            </a:extLst>
          </p:cNvPr>
          <p:cNvSpPr txBox="1"/>
          <p:nvPr/>
        </p:nvSpPr>
        <p:spPr>
          <a:xfrm>
            <a:off x="3863840" y="3324021"/>
            <a:ext cx="38869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>
                <a:solidFill>
                  <a:srgbClr val="36544F"/>
                </a:solidFill>
                <a:latin typeface="Source Sans Pro" panose="020B0503030403020204" pitchFamily="34" charset="0"/>
              </a:rPr>
              <a:t>Gesendet (HTTP POST) werden Daten, gelesen wird UI</a:t>
            </a:r>
          </a:p>
        </p:txBody>
      </p:sp>
      <p:cxnSp>
        <p:nvCxnSpPr>
          <p:cNvPr id="6" name="Gerade Verbindung 5">
            <a:extLst>
              <a:ext uri="{FF2B5EF4-FFF2-40B4-BE49-F238E27FC236}">
                <a16:creationId xmlns:a16="http://schemas.microsoft.com/office/drawing/2014/main" id="{44F216F6-5640-F44D-B3D4-AB05667BDCF1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2762822" y="3454826"/>
            <a:ext cx="1101018" cy="1"/>
          </a:xfrm>
          <a:prstGeom prst="line">
            <a:avLst/>
          </a:prstGeom>
          <a:ln w="34925">
            <a:solidFill>
              <a:srgbClr val="1778B8"/>
            </a:solidFill>
            <a:prstDash val="soli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hteck 6">
            <a:extLst>
              <a:ext uri="{FF2B5EF4-FFF2-40B4-BE49-F238E27FC236}">
                <a16:creationId xmlns:a16="http://schemas.microsoft.com/office/drawing/2014/main" id="{0351023C-8F47-6F4B-9300-20D0A82F676A}"/>
              </a:ext>
            </a:extLst>
          </p:cNvPr>
          <p:cNvSpPr/>
          <p:nvPr/>
        </p:nvSpPr>
        <p:spPr>
          <a:xfrm>
            <a:off x="4077156" y="3931462"/>
            <a:ext cx="2153312" cy="577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51" dirty="0">
                <a:solidFill>
                  <a:srgbClr val="36544F"/>
                </a:solidFill>
              </a:rPr>
              <a:t>🕵️‍♂️ Demo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solidFill>
                  <a:srgbClr val="36544F"/>
                </a:solidFill>
              </a:rPr>
              <a:t>Kommentar hinzufügen -&gt; Netzwerk-Tab (JS &amp; XHR)</a:t>
            </a:r>
          </a:p>
        </p:txBody>
      </p:sp>
    </p:spTree>
    <p:extLst>
      <p:ext uri="{BB962C8B-B14F-4D97-AF65-F5344CB8AC3E}">
        <p14:creationId xmlns:p14="http://schemas.microsoft.com/office/powerpoint/2010/main" val="205681924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3369593" y="1394506"/>
            <a:ext cx="240482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7200" b="1" dirty="0"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Data</a:t>
            </a:r>
            <a:endParaRPr lang="de-DE" sz="1500" b="1" dirty="0">
              <a:solidFill>
                <a:srgbClr val="FB8E20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857252" y="2571750"/>
            <a:ext cx="742949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9600" b="1" dirty="0" err="1">
                <a:solidFill>
                  <a:srgbClr val="9E60B8"/>
                </a:solidFill>
                <a:latin typeface="Source Sans Pro" panose="020B0503030403020204" pitchFamily="34" charset="77"/>
              </a:rPr>
              <a:t>Fetching</a:t>
            </a:r>
            <a:endParaRPr lang="de-DE" sz="1050" b="1" dirty="0">
              <a:solidFill>
                <a:srgbClr val="9E60B8"/>
              </a:solidFill>
              <a:latin typeface="Source Sans Pro" panose="020B0503030403020204" pitchFamily="34" charset="77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A5FA985-EB83-7448-8A30-99EAEB71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741941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BEED3B-F912-4A45-B3B8-413C374E8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"4 </a:t>
            </a:r>
            <a:r>
              <a:rPr lang="de-DE" dirty="0" err="1"/>
              <a:t>matches</a:t>
            </a:r>
            <a:r>
              <a:rPr lang="de-DE" dirty="0"/>
              <a:t>"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8F949A73-276E-5047-9B15-D7546FA68FDC}"/>
              </a:ext>
            </a:extLst>
          </p:cNvPr>
          <p:cNvSpPr/>
          <p:nvPr/>
        </p:nvSpPr>
        <p:spPr>
          <a:xfrm>
            <a:off x="857251" y="303841"/>
            <a:ext cx="7429499" cy="9579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4950" b="1" dirty="0">
                <a:solidFill>
                  <a:srgbClr val="9E60B8"/>
                </a:solidFill>
                <a:latin typeface="Source Sans Pro" panose="020B0503030403020204" pitchFamily="34" charset="77"/>
              </a:rPr>
              <a:t>"</a:t>
            </a:r>
            <a:r>
              <a:rPr lang="de-DE" sz="4950" b="1" dirty="0" err="1">
                <a:solidFill>
                  <a:srgbClr val="9E60B8"/>
                </a:solidFill>
                <a:latin typeface="Source Sans Pro" panose="020B0503030403020204" pitchFamily="34" charset="77"/>
              </a:rPr>
              <a:t>unstable</a:t>
            </a:r>
            <a:r>
              <a:rPr lang="de-DE" sz="4950" b="1" dirty="0">
                <a:solidFill>
                  <a:srgbClr val="9E60B8"/>
                </a:solidFill>
                <a:latin typeface="Source Sans Pro" panose="020B0503030403020204" pitchFamily="34" charset="77"/>
              </a:rPr>
              <a:t>" </a:t>
            </a:r>
          </a:p>
          <a:p>
            <a:pPr algn="ctr"/>
            <a:endParaRPr lang="de-DE" sz="675" b="1" dirty="0">
              <a:solidFill>
                <a:srgbClr val="9E60B8"/>
              </a:solidFill>
              <a:latin typeface="Source Sans Pro" panose="020B0503030403020204" pitchFamily="34" charset="77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CD675922-6F37-F347-A655-D5A50A4A58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8398" y="1671840"/>
            <a:ext cx="4989763" cy="1319046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37071E5F-A87A-BA49-8F6E-E0E8ED7B8FB5}"/>
              </a:ext>
            </a:extLst>
          </p:cNvPr>
          <p:cNvSpPr/>
          <p:nvPr/>
        </p:nvSpPr>
        <p:spPr>
          <a:xfrm rot="893596">
            <a:off x="6351287" y="1335668"/>
            <a:ext cx="1032655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6600" b="1" dirty="0">
                <a:solidFill>
                  <a:srgbClr val="9E60B8"/>
                </a:solidFill>
                <a:latin typeface="Source Sans Pro" panose="020B0503030403020204" pitchFamily="34" charset="77"/>
              </a:rPr>
              <a:t>😈</a:t>
            </a:r>
            <a:endParaRPr lang="de-DE" sz="6600" dirty="0"/>
          </a:p>
        </p:txBody>
      </p:sp>
    </p:spTree>
    <p:extLst>
      <p:ext uri="{BB962C8B-B14F-4D97-AF65-F5344CB8AC3E}">
        <p14:creationId xmlns:p14="http://schemas.microsoft.com/office/powerpoint/2010/main" val="289873471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873A9508-1B65-3947-8386-6C66476F0DDA}"/>
              </a:ext>
            </a:extLst>
          </p:cNvPr>
          <p:cNvSpPr txBox="1">
            <a:spLocks/>
          </p:cNvSpPr>
          <p:nvPr/>
        </p:nvSpPr>
        <p:spPr>
          <a:xfrm>
            <a:off x="1009650" y="769547"/>
            <a:ext cx="7124700" cy="4236007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2400" b="1" kern="1200">
                <a:solidFill>
                  <a:srgbClr val="EF7D1D"/>
                </a:solidFill>
                <a:latin typeface="Source Sans Pro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400" kern="1200" dirty="0">
                <a:solidFill>
                  <a:srgbClr val="36544F"/>
                </a:solidFill>
                <a:latin typeface="Source Sans Pro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400" kern="1200" dirty="0">
                <a:solidFill>
                  <a:srgbClr val="36544F"/>
                </a:solidFill>
                <a:latin typeface="Source Sans Pro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650" dirty="0"/>
              <a:t>Mögliches Problem: Laden von Daten auf dem Client</a:t>
            </a:r>
          </a:p>
          <a:p>
            <a:r>
              <a:rPr lang="de-DE" sz="1650" b="0" dirty="0">
                <a:solidFill>
                  <a:srgbClr val="36544F"/>
                </a:solidFill>
              </a:rPr>
              <a:t>Eine Komponente lädt ihre Daten, Unterkomponenten müssen warten</a:t>
            </a: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dirty="0"/>
          </a:p>
          <a:p>
            <a:endParaRPr lang="de-DE" sz="165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laden</a:t>
            </a:r>
          </a:p>
        </p:txBody>
      </p:sp>
    </p:spTree>
    <p:extLst>
      <p:ext uri="{BB962C8B-B14F-4D97-AF65-F5344CB8AC3E}">
        <p14:creationId xmlns:p14="http://schemas.microsoft.com/office/powerpoint/2010/main" val="363039586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873A9508-1B65-3947-8386-6C66476F0DDA}"/>
              </a:ext>
            </a:extLst>
          </p:cNvPr>
          <p:cNvSpPr txBox="1">
            <a:spLocks/>
          </p:cNvSpPr>
          <p:nvPr/>
        </p:nvSpPr>
        <p:spPr>
          <a:xfrm>
            <a:off x="1009650" y="769547"/>
            <a:ext cx="7124700" cy="4236007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2400" b="1" kern="1200">
                <a:solidFill>
                  <a:srgbClr val="EF7D1D"/>
                </a:solidFill>
                <a:latin typeface="Source Sans Pro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400" kern="1200" dirty="0">
                <a:solidFill>
                  <a:srgbClr val="36544F"/>
                </a:solidFill>
                <a:latin typeface="Source Sans Pro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400" kern="1200" dirty="0">
                <a:solidFill>
                  <a:srgbClr val="36544F"/>
                </a:solidFill>
                <a:latin typeface="Source Sans Pro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650" dirty="0"/>
              <a:t>Laden von Daten auf dem Client</a:t>
            </a:r>
          </a:p>
          <a:p>
            <a:r>
              <a:rPr lang="de-DE" sz="1650" b="0" dirty="0">
                <a:solidFill>
                  <a:srgbClr val="36544F"/>
                </a:solidFill>
              </a:rPr>
              <a:t>Eine Komponente lädt ihre Daten, Unterkomponenten müssen warten</a:t>
            </a: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dirty="0"/>
          </a:p>
          <a:p>
            <a:endParaRPr lang="de-DE" sz="165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laden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1FF4D044-89EF-F34D-8D20-B605CDA5DE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437" y="1485573"/>
            <a:ext cx="5546999" cy="2527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94443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873A9508-1B65-3947-8386-6C66476F0DDA}"/>
              </a:ext>
            </a:extLst>
          </p:cNvPr>
          <p:cNvSpPr txBox="1">
            <a:spLocks/>
          </p:cNvSpPr>
          <p:nvPr/>
        </p:nvSpPr>
        <p:spPr>
          <a:xfrm>
            <a:off x="1009650" y="769547"/>
            <a:ext cx="7124700" cy="4236007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2400" b="1" kern="1200">
                <a:solidFill>
                  <a:srgbClr val="EF7D1D"/>
                </a:solidFill>
                <a:latin typeface="Source Sans Pro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400" kern="1200" dirty="0">
                <a:solidFill>
                  <a:srgbClr val="36544F"/>
                </a:solidFill>
                <a:latin typeface="Source Sans Pro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400" kern="1200" dirty="0">
                <a:solidFill>
                  <a:srgbClr val="36544F"/>
                </a:solidFill>
                <a:latin typeface="Source Sans Pro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650" dirty="0"/>
              <a:t>Laden von Daten auf dem Client</a:t>
            </a:r>
          </a:p>
          <a:p>
            <a:r>
              <a:rPr lang="de-DE" sz="1650" b="0" dirty="0">
                <a:solidFill>
                  <a:srgbClr val="36544F"/>
                </a:solidFill>
              </a:rPr>
              <a:t>Eine Komponente lädt ihre Daten, Unterkomponenten müssen warten</a:t>
            </a: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dirty="0"/>
          </a:p>
          <a:p>
            <a:endParaRPr lang="de-DE" sz="165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laden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7EB9D4F-6689-6A49-B1B7-71BD9729C9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439" y="1485572"/>
            <a:ext cx="6185501" cy="2527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02961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873A9508-1B65-3947-8386-6C66476F0DDA}"/>
              </a:ext>
            </a:extLst>
          </p:cNvPr>
          <p:cNvSpPr txBox="1">
            <a:spLocks/>
          </p:cNvSpPr>
          <p:nvPr/>
        </p:nvSpPr>
        <p:spPr>
          <a:xfrm>
            <a:off x="1009650" y="769547"/>
            <a:ext cx="7124700" cy="4236007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2400" b="1" kern="1200">
                <a:solidFill>
                  <a:srgbClr val="EF7D1D"/>
                </a:solidFill>
                <a:latin typeface="Source Sans Pro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400" kern="1200" dirty="0">
                <a:solidFill>
                  <a:srgbClr val="36544F"/>
                </a:solidFill>
                <a:latin typeface="Source Sans Pro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400" kern="1200" dirty="0">
                <a:solidFill>
                  <a:srgbClr val="36544F"/>
                </a:solidFill>
                <a:latin typeface="Source Sans Pro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650" dirty="0"/>
              <a:t>Laden von Daten auf dem Client</a:t>
            </a:r>
          </a:p>
          <a:p>
            <a:r>
              <a:rPr lang="de-DE" sz="1650" b="0" dirty="0">
                <a:solidFill>
                  <a:srgbClr val="36544F"/>
                </a:solidFill>
              </a:rPr>
              <a:t>Eine Komponente lädt ihre Daten, Unterkomponenten müssen warten</a:t>
            </a: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dirty="0"/>
          </a:p>
          <a:p>
            <a:endParaRPr lang="de-DE" sz="165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laden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43CB49D-C1B2-C64E-89B2-4B50C8D641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436" y="1485569"/>
            <a:ext cx="6651075" cy="2527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47556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873A9508-1B65-3947-8386-6C66476F0DDA}"/>
              </a:ext>
            </a:extLst>
          </p:cNvPr>
          <p:cNvSpPr txBox="1">
            <a:spLocks/>
          </p:cNvSpPr>
          <p:nvPr/>
        </p:nvSpPr>
        <p:spPr>
          <a:xfrm>
            <a:off x="1009650" y="769547"/>
            <a:ext cx="7124700" cy="4236007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2400" b="1" kern="1200">
                <a:solidFill>
                  <a:srgbClr val="EF7D1D"/>
                </a:solidFill>
                <a:latin typeface="Source Sans Pro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400" kern="1200" dirty="0">
                <a:solidFill>
                  <a:srgbClr val="36544F"/>
                </a:solidFill>
                <a:latin typeface="Source Sans Pro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400" kern="1200" dirty="0">
                <a:solidFill>
                  <a:srgbClr val="36544F"/>
                </a:solidFill>
                <a:latin typeface="Source Sans Pro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650" dirty="0"/>
              <a:t>Laden von Daten auf dem Client</a:t>
            </a:r>
          </a:p>
          <a:p>
            <a:r>
              <a:rPr lang="de-DE" sz="1650" b="0" dirty="0">
                <a:solidFill>
                  <a:srgbClr val="36544F"/>
                </a:solidFill>
              </a:rPr>
              <a:t>Eine Komponente lädt ihre Daten, Unterkomponenten müssen warten</a:t>
            </a: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dirty="0"/>
          </a:p>
          <a:p>
            <a:endParaRPr lang="de-DE" sz="165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laden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649C3ACC-5390-0441-8E67-6592D3339B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437" y="1485569"/>
            <a:ext cx="6185500" cy="2527409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54700E38-F19B-194E-890A-13839D1E3E51}"/>
              </a:ext>
            </a:extLst>
          </p:cNvPr>
          <p:cNvSpPr/>
          <p:nvPr/>
        </p:nvSpPr>
        <p:spPr>
          <a:xfrm>
            <a:off x="1113492" y="4370765"/>
            <a:ext cx="1606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800" dirty="0">
                <a:solidFill>
                  <a:srgbClr val="36544F"/>
                </a:solidFill>
              </a:rPr>
              <a:t>🤨 Wasserfall...</a:t>
            </a:r>
            <a:endParaRPr lang="de-DE" sz="1800" dirty="0"/>
          </a:p>
        </p:txBody>
      </p:sp>
    </p:spTree>
    <p:extLst>
      <p:ext uri="{BB962C8B-B14F-4D97-AF65-F5344CB8AC3E}">
        <p14:creationId xmlns:p14="http://schemas.microsoft.com/office/powerpoint/2010/main" val="314795180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Idee</a:t>
            </a:r>
          </a:p>
          <a:p>
            <a:r>
              <a:rPr lang="de-DE" b="0" dirty="0">
                <a:solidFill>
                  <a:srgbClr val="36544F"/>
                </a:solidFill>
              </a:rPr>
              <a:t>Komponenten, die Daten laden, können das direkt</a:t>
            </a:r>
            <a:r>
              <a:rPr lang="de-DE" b="0" i="1" dirty="0">
                <a:solidFill>
                  <a:srgbClr val="36544F"/>
                </a:solidFill>
              </a:rPr>
              <a:t> auf dem Server </a:t>
            </a:r>
            <a:r>
              <a:rPr lang="de-DE" b="0" dirty="0">
                <a:solidFill>
                  <a:srgbClr val="36544F"/>
                </a:solidFill>
              </a:rPr>
              <a:t>tun</a:t>
            </a:r>
          </a:p>
          <a:p>
            <a:r>
              <a:rPr lang="de-DE" b="0" dirty="0">
                <a:solidFill>
                  <a:srgbClr val="36544F"/>
                </a:solidFill>
              </a:rPr>
              <a:t>Kann Latenz sparen und bessere Performance bringen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👉 "</a:t>
            </a:r>
            <a:r>
              <a:rPr lang="de-DE" b="0" dirty="0" err="1">
                <a:solidFill>
                  <a:srgbClr val="36544F"/>
                </a:solidFill>
              </a:rPr>
              <a:t>No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i="1" dirty="0">
                <a:solidFill>
                  <a:srgbClr val="36544F"/>
                </a:solidFill>
              </a:rPr>
              <a:t>Client-Server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Waterfalls</a:t>
            </a:r>
            <a:r>
              <a:rPr lang="de-DE" b="0" dirty="0">
                <a:solidFill>
                  <a:srgbClr val="36544F"/>
                </a:solidFill>
              </a:rPr>
              <a:t>"</a:t>
            </a: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br>
              <a:rPr lang="de-DE" b="0" dirty="0">
                <a:solidFill>
                  <a:srgbClr val="36544F"/>
                </a:solidFill>
              </a:rPr>
            </a:b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255822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Beispiel: Eine Server Komponente </a:t>
            </a:r>
          </a:p>
        </p:txBody>
      </p:sp>
    </p:spTree>
    <p:extLst>
      <p:ext uri="{BB962C8B-B14F-4D97-AF65-F5344CB8AC3E}">
        <p14:creationId xmlns:p14="http://schemas.microsoft.com/office/powerpoint/2010/main" val="283110791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2DF4DF-AC2C-4943-981E-6E75581147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657FCED-E3D7-D048-ADDA-C83B4F8B7DD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Beispiel: Eine Server Komponente </a:t>
            </a:r>
          </a:p>
          <a:p>
            <a:pPr>
              <a:lnSpc>
                <a:spcPct val="130000"/>
              </a:lnSpc>
            </a:pPr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endParaRPr lang="de-DE" sz="1400" b="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endParaRPr lang="de-DE" sz="1400" b="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endParaRPr lang="de-DE" sz="1400" b="0" dirty="0">
              <a:solidFill>
                <a:srgbClr val="36544F"/>
              </a:solidFill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2F37EBF-ED2E-C040-94C8-726704F5DBBF}"/>
              </a:ext>
            </a:extLst>
          </p:cNvPr>
          <p:cNvSpPr/>
          <p:nvPr/>
        </p:nvSpPr>
        <p:spPr>
          <a:xfrm>
            <a:off x="284343" y="1371421"/>
            <a:ext cx="7529264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import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000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db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 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from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"./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db.server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";</a:t>
            </a:r>
            <a:b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export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default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function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PostComments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({ 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post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}) {</a:t>
            </a:r>
            <a:b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comments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 </a:t>
            </a:r>
            <a:r>
              <a:rPr lang="de-DE" sz="1000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db.query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("</a:t>
            </a:r>
            <a:r>
              <a:rPr lang="de-DE" sz="1000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select</a:t>
            </a:r>
            <a:r>
              <a:rPr lang="de-DE" sz="10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00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sz="1000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0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00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from</a:t>
            </a:r>
            <a:r>
              <a:rPr lang="de-DE" sz="10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00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comments</a:t>
            </a:r>
            <a:r>
              <a:rPr lang="de-DE" sz="10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00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where</a:t>
            </a:r>
            <a:r>
              <a:rPr lang="de-DE" sz="10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00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post_id</a:t>
            </a:r>
            <a:r>
              <a:rPr lang="de-DE" sz="10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 $1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", [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post.id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]);               </a:t>
            </a:r>
          </a:p>
          <a:p>
            <a:endParaRPr lang="de-DE" sz="10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b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&lt;div 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className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={"Container"}&gt;</a:t>
            </a:r>
            <a:b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&lt;h1&gt;Comments&lt;/h1&gt;</a:t>
            </a:r>
            <a:b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{</a:t>
            </a:r>
            <a:r>
              <a:rPr lang="de-DE" sz="10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comments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.rows.map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((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=&gt; (</a:t>
            </a:r>
            <a:b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&lt;p 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key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={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comment.id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}&gt;{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comment.comment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}&lt;/p&gt;</a:t>
            </a:r>
            <a:b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))}</a:t>
            </a:r>
            <a:b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&lt;/div&gt;</a:t>
            </a:r>
            <a:b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);</a:t>
            </a:r>
            <a:b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0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530997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2DF4DF-AC2C-4943-981E-6E75581147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657FCED-E3D7-D048-ADDA-C83B4F8B7DD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DE" dirty="0"/>
              <a:t>Beispiel: Eine Server Komponente </a:t>
            </a:r>
          </a:p>
          <a:p>
            <a:pPr>
              <a:lnSpc>
                <a:spcPct val="130000"/>
              </a:lnSpc>
            </a:pPr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endParaRPr lang="de-DE" sz="1400" b="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endParaRPr lang="de-DE" sz="1400" b="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endParaRPr lang="de-DE" sz="1400" b="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r>
              <a:rPr lang="de-DE" sz="1400" b="0" dirty="0">
                <a:solidFill>
                  <a:srgbClr val="36544F"/>
                </a:solidFill>
              </a:rPr>
              <a:t>Server Komponenten können direkt DB-</a:t>
            </a:r>
            <a:r>
              <a:rPr lang="de-DE" sz="1400" b="0" dirty="0" err="1">
                <a:solidFill>
                  <a:srgbClr val="36544F"/>
                </a:solidFill>
              </a:rPr>
              <a:t>Queries</a:t>
            </a:r>
            <a:r>
              <a:rPr lang="de-DE" sz="1400" b="0" dirty="0">
                <a:solidFill>
                  <a:srgbClr val="36544F"/>
                </a:solidFill>
              </a:rPr>
              <a:t> ausführen, auf das Filesystem zugreifen etc.</a:t>
            </a:r>
          </a:p>
          <a:p>
            <a:pPr lvl="1">
              <a:lnSpc>
                <a:spcPct val="130000"/>
              </a:lnSpc>
            </a:pPr>
            <a:r>
              <a:rPr lang="de-DE" sz="1400" dirty="0"/>
              <a:t>(Alles was "echte" Backend-Services auch können)</a:t>
            </a:r>
          </a:p>
          <a:p>
            <a:pPr>
              <a:lnSpc>
                <a:spcPct val="130000"/>
              </a:lnSpc>
            </a:pPr>
            <a:r>
              <a:rPr lang="de-DE" sz="1400" b="0" dirty="0">
                <a:solidFill>
                  <a:srgbClr val="36544F"/>
                </a:solidFill>
              </a:rPr>
              <a:t>Was machen wir, bis die Daten vorhanden sind, während der Query läuft?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2F37EBF-ED2E-C040-94C8-726704F5DBBF}"/>
              </a:ext>
            </a:extLst>
          </p:cNvPr>
          <p:cNvSpPr/>
          <p:nvPr/>
        </p:nvSpPr>
        <p:spPr>
          <a:xfrm>
            <a:off x="284343" y="1371421"/>
            <a:ext cx="7529264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import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000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db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 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from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"./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db.server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";</a:t>
            </a:r>
            <a:b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export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default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function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PostComments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({ 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post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}) {</a:t>
            </a:r>
            <a:b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comments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 </a:t>
            </a:r>
            <a:r>
              <a:rPr lang="de-DE" sz="1000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db.query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("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select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from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comments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where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post_id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 $1", [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post.id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]);               </a:t>
            </a:r>
          </a:p>
          <a:p>
            <a:endParaRPr lang="de-DE" sz="10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b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&lt;div 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className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={"Container"}&gt;</a:t>
            </a:r>
            <a:b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&lt;h1&gt;Comments&lt;/h1&gt;</a:t>
            </a:r>
            <a:b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{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comments.rows.map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((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=&gt; (</a:t>
            </a:r>
            <a:b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&lt;p 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key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={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comment.id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}&gt;{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comment.comment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}&lt;/p&gt;</a:t>
            </a:r>
            <a:b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))}</a:t>
            </a:r>
            <a:b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&lt;/div&gt;</a:t>
            </a:r>
            <a:b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);</a:t>
            </a:r>
            <a:b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0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272887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2DF4DF-AC2C-4943-981E-6E75581147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657FCED-E3D7-D048-ADDA-C83B4F8B7DD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lnSpc>
                <a:spcPct val="130000"/>
              </a:lnSpc>
              <a:buNone/>
            </a:pPr>
            <a:r>
              <a:rPr lang="de-DE" dirty="0" err="1"/>
              <a:t>Suspense</a:t>
            </a:r>
            <a:r>
              <a:rPr lang="de-DE" dirty="0"/>
              <a:t>: </a:t>
            </a:r>
            <a:r>
              <a:rPr lang="de-DE" b="0" dirty="0">
                <a:solidFill>
                  <a:srgbClr val="36544F"/>
                </a:solidFill>
              </a:rPr>
              <a:t>React kann das Rendern von Komponenten unterbrechen, während (asynchron) Daten geladen werden 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Funktioniert aktuell für </a:t>
            </a:r>
            <a:r>
              <a:rPr lang="de-DE" dirty="0">
                <a:solidFill>
                  <a:srgbClr val="9E60B8"/>
                </a:solidFill>
              </a:rPr>
              <a:t>Code Splitting </a:t>
            </a:r>
            <a:r>
              <a:rPr lang="de-DE" b="0" dirty="0">
                <a:solidFill>
                  <a:srgbClr val="36544F"/>
                </a:solidFill>
              </a:rPr>
              <a:t>(Client)</a:t>
            </a:r>
          </a:p>
          <a:p>
            <a:pPr lvl="1">
              <a:lnSpc>
                <a:spcPct val="130000"/>
              </a:lnSpc>
            </a:pPr>
            <a:r>
              <a:rPr lang="de-DE" dirty="0"/>
              <a:t>Code Splitting in Server-Komponenten eingebaut</a:t>
            </a:r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r>
              <a:rPr lang="de-DE" dirty="0">
                <a:solidFill>
                  <a:srgbClr val="B04432"/>
                </a:solidFill>
              </a:rPr>
              <a:t>In der Zukunft</a:t>
            </a:r>
            <a:r>
              <a:rPr lang="de-DE" b="0" dirty="0">
                <a:solidFill>
                  <a:srgbClr val="36544F"/>
                </a:solidFill>
              </a:rPr>
              <a:t> auch zum </a:t>
            </a:r>
            <a:r>
              <a:rPr lang="de-DE" dirty="0">
                <a:solidFill>
                  <a:srgbClr val="9E60B8"/>
                </a:solidFill>
              </a:rPr>
              <a:t>Laden von beliebigen Daten </a:t>
            </a:r>
            <a:r>
              <a:rPr lang="de-DE" b="0" dirty="0">
                <a:solidFill>
                  <a:srgbClr val="36544F"/>
                </a:solidFill>
              </a:rPr>
              <a:t>(Client und Server)</a:t>
            </a:r>
          </a:p>
          <a:p>
            <a:pPr lvl="1">
              <a:lnSpc>
                <a:spcPct val="130000"/>
              </a:lnSpc>
            </a:pPr>
            <a:r>
              <a:rPr lang="de-DE" dirty="0"/>
              <a:t>"</a:t>
            </a:r>
            <a:r>
              <a:rPr lang="de-DE" dirty="0" err="1"/>
              <a:t>That</a:t>
            </a:r>
            <a:r>
              <a:rPr lang="de-DE" dirty="0"/>
              <a:t> will </a:t>
            </a:r>
            <a:r>
              <a:rPr lang="de-DE" dirty="0" err="1"/>
              <a:t>likely</a:t>
            </a:r>
            <a:r>
              <a:rPr lang="de-DE" dirty="0"/>
              <a:t> </a:t>
            </a:r>
            <a:r>
              <a:rPr lang="de-DE" dirty="0" err="1"/>
              <a:t>come</a:t>
            </a:r>
            <a:r>
              <a:rPr lang="de-DE" dirty="0"/>
              <a:t> after </a:t>
            </a:r>
            <a:r>
              <a:rPr lang="de-DE" dirty="0" err="1"/>
              <a:t>the</a:t>
            </a:r>
            <a:r>
              <a:rPr lang="de-DE" dirty="0"/>
              <a:t> 18.0 </a:t>
            </a:r>
            <a:r>
              <a:rPr lang="de-DE" dirty="0" err="1"/>
              <a:t>release</a:t>
            </a:r>
            <a:r>
              <a:rPr lang="de-DE" dirty="0"/>
              <a:t>, but </a:t>
            </a:r>
            <a:r>
              <a:rPr lang="de-DE" dirty="0" err="1"/>
              <a:t>we're</a:t>
            </a:r>
            <a:r>
              <a:rPr lang="de-DE" dirty="0"/>
              <a:t> </a:t>
            </a:r>
            <a:r>
              <a:rPr lang="de-DE" dirty="0" err="1"/>
              <a:t>hoping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something</a:t>
            </a:r>
            <a:r>
              <a:rPr lang="de-DE" dirty="0"/>
              <a:t> </a:t>
            </a:r>
            <a:r>
              <a:rPr lang="de-DE" dirty="0" err="1"/>
              <a:t>during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next</a:t>
            </a:r>
            <a:r>
              <a:rPr lang="de-DE" dirty="0"/>
              <a:t> 18.x minor </a:t>
            </a:r>
            <a:r>
              <a:rPr lang="de-DE" dirty="0" err="1"/>
              <a:t>releases</a:t>
            </a:r>
            <a:r>
              <a:rPr lang="de-DE" dirty="0"/>
              <a:t>." </a:t>
            </a:r>
            <a:r>
              <a:rPr lang="de-DE" sz="1050" dirty="0"/>
              <a:t>(https://</a:t>
            </a:r>
            <a:r>
              <a:rPr lang="de-DE" sz="1050" dirty="0" err="1"/>
              <a:t>github.com</a:t>
            </a:r>
            <a:r>
              <a:rPr lang="de-DE" sz="1050" dirty="0"/>
              <a:t>/</a:t>
            </a:r>
            <a:r>
              <a:rPr lang="de-DE" sz="1050" dirty="0" err="1"/>
              <a:t>reactwg</a:t>
            </a:r>
            <a:r>
              <a:rPr lang="de-DE" sz="1050" dirty="0"/>
              <a:t>/react-18/</a:t>
            </a:r>
            <a:r>
              <a:rPr lang="de-DE" sz="1050" dirty="0" err="1"/>
              <a:t>discussions</a:t>
            </a:r>
            <a:r>
              <a:rPr lang="de-DE" sz="1050" dirty="0"/>
              <a:t>/47#discussioncomment-847004)</a:t>
            </a:r>
            <a:endParaRPr lang="de-DE" sz="1050" b="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582459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BEED3B-F912-4A45-B3B8-413C374E8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 Beispiel...</a:t>
            </a:r>
          </a:p>
        </p:txBody>
      </p:sp>
      <p:pic>
        <p:nvPicPr>
          <p:cNvPr id="5" name="Grafik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2BE5621C-AACF-614E-B95D-E2253AB800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5259" y="382129"/>
            <a:ext cx="4253482" cy="3562604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CA1AE73D-D844-8545-84FD-CB8F51A57435}"/>
              </a:ext>
            </a:extLst>
          </p:cNvPr>
          <p:cNvSpPr/>
          <p:nvPr/>
        </p:nvSpPr>
        <p:spPr>
          <a:xfrm>
            <a:off x="2983991" y="3986728"/>
            <a:ext cx="371475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900" dirty="0">
                <a:solidFill>
                  <a:srgbClr val="1778B8"/>
                </a:solidFill>
                <a:latin typeface="Source Sans Pro" panose="020B0503030403020204" pitchFamily="34" charset="0"/>
              </a:rPr>
              <a:t>https://</a:t>
            </a:r>
            <a:r>
              <a:rPr lang="de-DE" sz="900" dirty="0" err="1">
                <a:solidFill>
                  <a:srgbClr val="1778B8"/>
                </a:solidFill>
                <a:latin typeface="Source Sans Pro" panose="020B0503030403020204" pitchFamily="34" charset="0"/>
              </a:rPr>
              <a:t>github.com</a:t>
            </a:r>
            <a:r>
              <a:rPr lang="de-DE" sz="900" dirty="0">
                <a:solidFill>
                  <a:srgbClr val="1778B8"/>
                </a:solidFill>
                <a:latin typeface="Source Sans Pro" panose="020B0503030403020204" pitchFamily="34" charset="0"/>
              </a:rPr>
              <a:t>/</a:t>
            </a:r>
            <a:r>
              <a:rPr lang="de-DE" sz="900" dirty="0" err="1">
                <a:solidFill>
                  <a:srgbClr val="1778B8"/>
                </a:solidFill>
                <a:latin typeface="Source Sans Pro" panose="020B0503030403020204" pitchFamily="34" charset="0"/>
              </a:rPr>
              <a:t>nilshartmann</a:t>
            </a:r>
            <a:r>
              <a:rPr lang="de-DE" sz="900" dirty="0">
                <a:solidFill>
                  <a:srgbClr val="1778B8"/>
                </a:solidFill>
                <a:latin typeface="Source Sans Pro" panose="020B0503030403020204" pitchFamily="34" charset="0"/>
              </a:rPr>
              <a:t>/server-</a:t>
            </a:r>
            <a:r>
              <a:rPr lang="de-DE" sz="900" dirty="0" err="1">
                <a:solidFill>
                  <a:srgbClr val="1778B8"/>
                </a:solidFill>
                <a:latin typeface="Source Sans Pro" panose="020B0503030403020204" pitchFamily="34" charset="0"/>
              </a:rPr>
              <a:t>components</a:t>
            </a:r>
            <a:r>
              <a:rPr lang="de-DE" sz="900" dirty="0">
                <a:solidFill>
                  <a:srgbClr val="1778B8"/>
                </a:solidFill>
                <a:latin typeface="Source Sans Pro" panose="020B0503030403020204" pitchFamily="34" charset="0"/>
              </a:rPr>
              <a:t>-</a:t>
            </a:r>
            <a:r>
              <a:rPr lang="de-DE" sz="900" dirty="0" err="1">
                <a:solidFill>
                  <a:srgbClr val="1778B8"/>
                </a:solidFill>
                <a:latin typeface="Source Sans Pro" panose="020B0503030403020204" pitchFamily="34" charset="0"/>
              </a:rPr>
              <a:t>blogexample</a:t>
            </a:r>
            <a:endParaRPr lang="de-DE" sz="900" dirty="0">
              <a:solidFill>
                <a:srgbClr val="1778B8"/>
              </a:solidFill>
              <a:latin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69011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3BFE34D6-89BB-DE43-BB62-A1EC174E9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F951768-3954-0649-8867-67336419DAA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>
                <a:solidFill>
                  <a:srgbClr val="FB8E20"/>
                </a:solidFill>
              </a:rPr>
              <a:t>Hintergrund: </a:t>
            </a:r>
            <a:r>
              <a:rPr lang="de-DE" dirty="0" err="1">
                <a:solidFill>
                  <a:srgbClr val="FB8E20"/>
                </a:solidFill>
              </a:rPr>
              <a:t>Suspense</a:t>
            </a:r>
            <a:r>
              <a:rPr lang="de-DE" dirty="0">
                <a:solidFill>
                  <a:srgbClr val="FB8E20"/>
                </a:solidFill>
              </a:rPr>
              <a:t> </a:t>
            </a:r>
            <a:r>
              <a:rPr lang="de-DE" dirty="0" err="1">
                <a:solidFill>
                  <a:srgbClr val="FB8E20"/>
                </a:solidFill>
              </a:rPr>
              <a:t>for</a:t>
            </a:r>
            <a:r>
              <a:rPr lang="de-DE" dirty="0">
                <a:solidFill>
                  <a:srgbClr val="FB8E20"/>
                </a:solidFill>
              </a:rPr>
              <a:t> Data </a:t>
            </a:r>
            <a:r>
              <a:rPr lang="de-DE" dirty="0" err="1">
                <a:solidFill>
                  <a:srgbClr val="FB8E20"/>
                </a:solidFill>
              </a:rPr>
              <a:t>Fetching</a:t>
            </a:r>
            <a:endParaRPr lang="de-DE" dirty="0">
              <a:solidFill>
                <a:srgbClr val="FB8E20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Eine Komponente kann auf "etwas" warten</a:t>
            </a:r>
          </a:p>
          <a:p>
            <a:r>
              <a:rPr lang="de-DE" b="0" dirty="0">
                <a:solidFill>
                  <a:srgbClr val="36544F"/>
                </a:solidFill>
              </a:rPr>
              <a:t>React weiß, dass die Komponente auf etwas wartet</a:t>
            </a:r>
          </a:p>
          <a:p>
            <a:r>
              <a:rPr lang="de-DE" b="0" dirty="0">
                <a:solidFill>
                  <a:srgbClr val="36544F"/>
                </a:solidFill>
              </a:rPr>
              <a:t>Solange gewartet wird, wird eine Fallback-Komponente gerendert</a:t>
            </a:r>
          </a:p>
          <a:p>
            <a:r>
              <a:rPr lang="de-DE" b="0" dirty="0">
                <a:solidFill>
                  <a:srgbClr val="36544F"/>
                </a:solidFill>
              </a:rPr>
              <a:t>Die Fallback-Komponente wird oberhalb mit </a:t>
            </a:r>
            <a:r>
              <a:rPr lang="de-DE" b="0" dirty="0" err="1">
                <a:solidFill>
                  <a:srgbClr val="36544F"/>
                </a:solidFill>
              </a:rPr>
              <a:t>Suspense</a:t>
            </a:r>
            <a:r>
              <a:rPr lang="de-DE" b="0" dirty="0">
                <a:solidFill>
                  <a:srgbClr val="36544F"/>
                </a:solidFill>
              </a:rPr>
              <a:t> festgelegt</a:t>
            </a:r>
          </a:p>
          <a:p>
            <a:pPr lvl="1"/>
            <a:r>
              <a:rPr lang="de-DE" dirty="0"/>
              <a:t>Wie ein </a:t>
            </a:r>
            <a:r>
              <a:rPr lang="de-DE" dirty="0" err="1"/>
              <a:t>try</a:t>
            </a:r>
            <a:r>
              <a:rPr lang="de-DE" dirty="0"/>
              <a:t>-catch-Handler für ausstehende Daten</a:t>
            </a: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  <a:p>
            <a:pPr marL="342900" lvl="1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dirty="0"/>
          </a:p>
          <a:p>
            <a:pPr lvl="2"/>
            <a:endParaRPr lang="de-DE" dirty="0"/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2175935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Beispiel: Daten laden auf dem Server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A6E3D144-040F-E546-B664-CBFA6EBBF176}"/>
              </a:ext>
            </a:extLst>
          </p:cNvPr>
          <p:cNvSpPr/>
          <p:nvPr/>
        </p:nvSpPr>
        <p:spPr>
          <a:xfrm>
            <a:off x="1116330" y="1542514"/>
            <a:ext cx="6553200" cy="2748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db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from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"./blog-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db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";</a:t>
            </a:r>
          </a:p>
          <a:p>
            <a:endParaRPr lang="de-DE" sz="1151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PostList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posts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151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db.readPosts</a:t>
            </a:r>
            <a:r>
              <a:rPr lang="de-DE" sz="1151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();</a:t>
            </a:r>
          </a:p>
          <a:p>
            <a:endParaRPr lang="de-DE" sz="1151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...; // 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render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Posts</a:t>
            </a:r>
          </a:p>
          <a:p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151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PostListPage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Suspense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fallback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={&lt;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LoadingIndicator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/&gt;}&gt;</a:t>
            </a:r>
          </a:p>
          <a:p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PostList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/&gt;</a:t>
            </a:r>
          </a:p>
          <a:p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&lt;/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Suspense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&gt;;</a:t>
            </a:r>
          </a:p>
          <a:p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b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151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7B49D5D-28C3-8E41-8231-F0195C661A48}"/>
              </a:ext>
            </a:extLst>
          </p:cNvPr>
          <p:cNvSpPr txBox="1"/>
          <p:nvPr/>
        </p:nvSpPr>
        <p:spPr>
          <a:xfrm>
            <a:off x="5125897" y="1452265"/>
            <a:ext cx="2776045" cy="1509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51" b="1" dirty="0">
                <a:solidFill>
                  <a:srgbClr val="9E60B8"/>
                </a:solidFill>
                <a:latin typeface="Source Sans Pro Semibold" panose="020B0503030403020204" pitchFamily="34" charset="0"/>
              </a:rPr>
              <a:t>"</a:t>
            </a:r>
            <a:r>
              <a:rPr lang="de-DE" sz="1151" b="1" dirty="0" err="1">
                <a:solidFill>
                  <a:srgbClr val="9E60B8"/>
                </a:solidFill>
                <a:latin typeface="Source Sans Pro Semibold" panose="020B0503030403020204" pitchFamily="34" charset="0"/>
              </a:rPr>
              <a:t>Suspense</a:t>
            </a:r>
            <a:r>
              <a:rPr lang="de-DE" sz="1151" b="1" dirty="0">
                <a:solidFill>
                  <a:srgbClr val="9E60B8"/>
                </a:solidFill>
                <a:latin typeface="Source Sans Pro Semibold" panose="020B0503030403020204" pitchFamily="34" charset="0"/>
              </a:rPr>
              <a:t> </a:t>
            </a:r>
            <a:r>
              <a:rPr lang="de-DE" sz="1151" b="1" dirty="0" err="1">
                <a:solidFill>
                  <a:srgbClr val="9E60B8"/>
                </a:solidFill>
                <a:latin typeface="Source Sans Pro Semibold" panose="020B0503030403020204" pitchFamily="34" charset="0"/>
              </a:rPr>
              <a:t>for</a:t>
            </a:r>
            <a:r>
              <a:rPr lang="de-DE" sz="1151" b="1" dirty="0">
                <a:solidFill>
                  <a:srgbClr val="9E60B8"/>
                </a:solidFill>
                <a:latin typeface="Source Sans Pro Semibold" panose="020B0503030403020204" pitchFamily="34" charset="0"/>
              </a:rPr>
              <a:t> Data </a:t>
            </a:r>
            <a:r>
              <a:rPr lang="de-DE" sz="1151" b="1" dirty="0" err="1">
                <a:solidFill>
                  <a:srgbClr val="9E60B8"/>
                </a:solidFill>
                <a:latin typeface="Source Sans Pro Semibold" panose="020B0503030403020204" pitchFamily="34" charset="0"/>
              </a:rPr>
              <a:t>Loading</a:t>
            </a:r>
            <a:r>
              <a:rPr lang="de-DE" sz="1151" b="1" dirty="0">
                <a:solidFill>
                  <a:srgbClr val="9E60B8"/>
                </a:solidFill>
                <a:latin typeface="Source Sans Pro Semibold" panose="020B0503030403020204" pitchFamily="34" charset="0"/>
              </a:rPr>
              <a:t>"</a:t>
            </a:r>
          </a:p>
          <a:p>
            <a:endParaRPr lang="de-DE" sz="1151" b="1" dirty="0">
              <a:solidFill>
                <a:srgbClr val="9E60B8"/>
              </a:solidFill>
              <a:latin typeface="Source Sans Pro Semibold" panose="020B0503030403020204" pitchFamily="34" charset="0"/>
            </a:endParaRP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de-DE" sz="1151" dirty="0">
                <a:solidFill>
                  <a:srgbClr val="9E60B8"/>
                </a:solidFill>
                <a:latin typeface="Source Sans Pro" panose="020B0503030403020204" pitchFamily="34" charset="0"/>
              </a:rPr>
              <a:t>Zugriff auf "etwas", das Daten lädt (Datenbank + FS in Server-Komponenten möglich, </a:t>
            </a:r>
            <a:r>
              <a:rPr lang="de-DE" sz="1151" dirty="0" err="1">
                <a:solidFill>
                  <a:srgbClr val="9E60B8"/>
                </a:solidFill>
                <a:latin typeface="Source Sans Pro" panose="020B0503030403020204" pitchFamily="34" charset="0"/>
              </a:rPr>
              <a:t>fetch</a:t>
            </a:r>
            <a:r>
              <a:rPr lang="de-DE" sz="1151" dirty="0">
                <a:solidFill>
                  <a:srgbClr val="9E60B8"/>
                </a:solidFill>
                <a:latin typeface="Source Sans Pro" panose="020B0503030403020204" pitchFamily="34" charset="0"/>
              </a:rPr>
              <a:t> z.B. würde auch im Client gehen)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de-DE" sz="1151" dirty="0">
                <a:solidFill>
                  <a:srgbClr val="9E60B8"/>
                </a:solidFill>
                <a:latin typeface="Source Sans Pro" panose="020B0503030403020204" pitchFamily="34" charset="0"/>
              </a:rPr>
              <a:t>Aufruf blockiert bis Daten da sind</a:t>
            </a:r>
          </a:p>
          <a:p>
            <a:endParaRPr lang="de-DE" sz="1151" b="1" dirty="0">
              <a:solidFill>
                <a:srgbClr val="9E60B8"/>
              </a:solidFill>
              <a:latin typeface="Source Sans Pro Semibold" panose="020B0503030403020204" pitchFamily="34" charset="0"/>
            </a:endParaRPr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B9F798A2-F071-104F-BE4C-4A3563084A34}"/>
              </a:ext>
            </a:extLst>
          </p:cNvPr>
          <p:cNvCxnSpPr>
            <a:cxnSpLocks/>
          </p:cNvCxnSpPr>
          <p:nvPr/>
        </p:nvCxnSpPr>
        <p:spPr>
          <a:xfrm flipH="1">
            <a:off x="3959784" y="2136229"/>
            <a:ext cx="1114742" cy="92866"/>
          </a:xfrm>
          <a:prstGeom prst="line">
            <a:avLst/>
          </a:prstGeom>
          <a:ln w="12700">
            <a:solidFill>
              <a:srgbClr val="9E60B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674013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Beispiel: Daten laden auf dem Server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A6E3D144-040F-E546-B664-CBFA6EBBF176}"/>
              </a:ext>
            </a:extLst>
          </p:cNvPr>
          <p:cNvSpPr/>
          <p:nvPr/>
        </p:nvSpPr>
        <p:spPr>
          <a:xfrm>
            <a:off x="1116330" y="1542514"/>
            <a:ext cx="6553200" cy="2748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db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from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"./blog-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db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";</a:t>
            </a:r>
          </a:p>
          <a:p>
            <a:endParaRPr lang="de-DE" sz="1151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PostList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posts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db.readPosts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1151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...; // 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render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Posts</a:t>
            </a:r>
          </a:p>
          <a:p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151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PostListPage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</a:t>
            </a:r>
            <a:r>
              <a:rPr lang="de-DE" sz="1151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Suspense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fallback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={&lt;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LoadingIndicator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/&gt;}&gt;</a:t>
            </a:r>
          </a:p>
          <a:p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PostList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/&gt;</a:t>
            </a:r>
          </a:p>
          <a:p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&lt;/</a:t>
            </a:r>
            <a:r>
              <a:rPr lang="de-DE" sz="1151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Suspense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&gt;;</a:t>
            </a:r>
          </a:p>
          <a:p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b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151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022446B9-1BCB-2644-91EF-FBB4A2C6A914}"/>
              </a:ext>
            </a:extLst>
          </p:cNvPr>
          <p:cNvSpPr txBox="1"/>
          <p:nvPr/>
        </p:nvSpPr>
        <p:spPr>
          <a:xfrm>
            <a:off x="4316965" y="3748010"/>
            <a:ext cx="3459245" cy="1154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51" b="1" dirty="0" err="1">
                <a:solidFill>
                  <a:srgbClr val="9E60B8"/>
                </a:solidFill>
                <a:latin typeface="Source Sans Pro Semibold" panose="020B0503030403020204" pitchFamily="34" charset="0"/>
              </a:rPr>
              <a:t>Suspense</a:t>
            </a:r>
            <a:r>
              <a:rPr lang="de-DE" sz="1151" b="1" dirty="0">
                <a:solidFill>
                  <a:srgbClr val="9E60B8"/>
                </a:solidFill>
                <a:latin typeface="Source Sans Pro Semibold" panose="020B0503030403020204" pitchFamily="34" charset="0"/>
              </a:rPr>
              <a:t>-Komponente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de-DE" sz="1151" dirty="0">
                <a:solidFill>
                  <a:srgbClr val="9E60B8"/>
                </a:solidFill>
                <a:latin typeface="Source Sans Pro" panose="020B0503030403020204" pitchFamily="34" charset="0"/>
              </a:rPr>
              <a:t>"Sollbruchstelle", wenn unterhalb in der Anwendung auf "etwas" gewartet wird, wird </a:t>
            </a:r>
            <a:r>
              <a:rPr lang="de-DE" sz="1151" dirty="0" err="1">
                <a:solidFill>
                  <a:srgbClr val="9E60B8"/>
                </a:solidFill>
                <a:latin typeface="Source Sans Pro" panose="020B0503030403020204" pitchFamily="34" charset="0"/>
              </a:rPr>
              <a:t>fallback</a:t>
            </a:r>
            <a:r>
              <a:rPr lang="de-DE" sz="1151" dirty="0">
                <a:solidFill>
                  <a:srgbClr val="9E60B8"/>
                </a:solidFill>
                <a:latin typeface="Source Sans Pro" panose="020B0503030403020204" pitchFamily="34" charset="0"/>
              </a:rPr>
              <a:t> angezeigt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de-DE" sz="1151" dirty="0">
                <a:solidFill>
                  <a:srgbClr val="9E60B8"/>
                </a:solidFill>
                <a:latin typeface="Source Sans Pro" panose="020B0503030403020204" pitchFamily="34" charset="0"/>
              </a:rPr>
              <a:t>Eine Art </a:t>
            </a:r>
            <a:r>
              <a:rPr lang="de-DE" sz="1151" dirty="0" err="1">
                <a:solidFill>
                  <a:srgbClr val="9E60B8"/>
                </a:solidFill>
                <a:latin typeface="Source Sans Pro" panose="020B0503030403020204" pitchFamily="34" charset="0"/>
              </a:rPr>
              <a:t>try</a:t>
            </a:r>
            <a:r>
              <a:rPr lang="de-DE" sz="1151" dirty="0">
                <a:solidFill>
                  <a:srgbClr val="9E60B8"/>
                </a:solidFill>
                <a:latin typeface="Source Sans Pro" panose="020B0503030403020204" pitchFamily="34" charset="0"/>
              </a:rPr>
              <a:t>-cache für ausstehende Daten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de-DE" sz="1151" dirty="0">
                <a:solidFill>
                  <a:srgbClr val="9E60B8"/>
                </a:solidFill>
                <a:latin typeface="Source Sans Pro" panose="020B0503030403020204" pitchFamily="34" charset="0"/>
              </a:rPr>
              <a:t>Wird es wohl so auch auf dem Client geben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FDB82F1D-1A94-2B44-B4AB-08404E7FBB08}"/>
              </a:ext>
            </a:extLst>
          </p:cNvPr>
          <p:cNvCxnSpPr>
            <a:cxnSpLocks/>
          </p:cNvCxnSpPr>
          <p:nvPr/>
        </p:nvCxnSpPr>
        <p:spPr>
          <a:xfrm flipH="1" flipV="1">
            <a:off x="2914650" y="3641103"/>
            <a:ext cx="1402316" cy="222708"/>
          </a:xfrm>
          <a:prstGeom prst="line">
            <a:avLst/>
          </a:prstGeom>
          <a:ln w="12700">
            <a:solidFill>
              <a:srgbClr val="9E60B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357344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Zugriff auf </a:t>
            </a:r>
            <a:r>
              <a:rPr lang="de-DE" dirty="0" err="1"/>
              <a:t>Resourcen</a:t>
            </a:r>
            <a:r>
              <a:rPr lang="de-DE" dirty="0"/>
              <a:t> im Server</a:t>
            </a:r>
          </a:p>
          <a:p>
            <a:r>
              <a:rPr lang="de-DE" b="0" dirty="0">
                <a:solidFill>
                  <a:srgbClr val="36544F"/>
                </a:solidFill>
              </a:rPr>
              <a:t>Es gibt Wrapper, die bekannte APIs (z.B. </a:t>
            </a:r>
            <a:r>
              <a:rPr lang="de-DE" b="0" dirty="0" err="1">
                <a:solidFill>
                  <a:srgbClr val="36544F"/>
                </a:solidFill>
              </a:rPr>
              <a:t>Postgres</a:t>
            </a:r>
            <a:r>
              <a:rPr lang="de-DE" b="0" dirty="0">
                <a:solidFill>
                  <a:srgbClr val="36544F"/>
                </a:solidFill>
              </a:rPr>
              <a:t>, </a:t>
            </a:r>
            <a:r>
              <a:rPr lang="de-DE" b="0" dirty="0" err="1">
                <a:solidFill>
                  <a:srgbClr val="36544F"/>
                </a:solidFill>
              </a:rPr>
              <a:t>NodeJS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fs</a:t>
            </a:r>
            <a:r>
              <a:rPr lang="de-DE" b="0" dirty="0">
                <a:solidFill>
                  <a:srgbClr val="36544F"/>
                </a:solidFill>
              </a:rPr>
              <a:t>) für </a:t>
            </a:r>
            <a:r>
              <a:rPr lang="de-DE" b="0" dirty="0" err="1">
                <a:solidFill>
                  <a:srgbClr val="36544F"/>
                </a:solidFill>
              </a:rPr>
              <a:t>Suspense</a:t>
            </a:r>
            <a:r>
              <a:rPr lang="de-DE" b="0" dirty="0">
                <a:solidFill>
                  <a:srgbClr val="36544F"/>
                </a:solidFill>
              </a:rPr>
              <a:t> zur Verfügung stellen</a:t>
            </a:r>
          </a:p>
          <a:p>
            <a:r>
              <a:rPr lang="de-DE" b="0" dirty="0">
                <a:solidFill>
                  <a:srgbClr val="36544F"/>
                </a:solidFill>
              </a:rPr>
              <a:t>Über diese Wrapper weiß React, dass eine Komponente noch auf Daten wartet</a:t>
            </a:r>
          </a:p>
          <a:p>
            <a:r>
              <a:rPr lang="de-DE" b="0" dirty="0">
                <a:solidFill>
                  <a:srgbClr val="36544F"/>
                </a:solidFill>
              </a:rPr>
              <a:t>Solange kann dann die Fallback-Komponente dargestellt werden</a:t>
            </a:r>
          </a:p>
          <a:p>
            <a:r>
              <a:rPr lang="de-DE" b="0" dirty="0">
                <a:solidFill>
                  <a:srgbClr val="36544F"/>
                </a:solidFill>
              </a:rPr>
              <a:t>Für Client-seitige </a:t>
            </a:r>
            <a:r>
              <a:rPr lang="de-DE" b="0" dirty="0" err="1">
                <a:solidFill>
                  <a:srgbClr val="36544F"/>
                </a:solidFill>
              </a:rPr>
              <a:t>Resourcen</a:t>
            </a:r>
            <a:r>
              <a:rPr lang="de-DE" b="0" dirty="0">
                <a:solidFill>
                  <a:srgbClr val="36544F"/>
                </a:solidFill>
              </a:rPr>
              <a:t> gilt das analog (Wrapper um </a:t>
            </a:r>
            <a:r>
              <a:rPr lang="de-DE" b="0" dirty="0" err="1">
                <a:solidFill>
                  <a:srgbClr val="36544F"/>
                </a:solidFill>
              </a:rPr>
              <a:t>fetch</a:t>
            </a:r>
            <a:r>
              <a:rPr lang="de-DE" b="0" dirty="0">
                <a:solidFill>
                  <a:srgbClr val="36544F"/>
                </a:solidFill>
              </a:rPr>
              <a:t>)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Die Wrapper APIs können später wohl von der Community implementiert und zur Verfügung gestellt werden</a:t>
            </a:r>
          </a:p>
        </p:txBody>
      </p:sp>
    </p:spTree>
    <p:extLst>
      <p:ext uri="{BB962C8B-B14F-4D97-AF65-F5344CB8AC3E}">
        <p14:creationId xmlns:p14="http://schemas.microsoft.com/office/powerpoint/2010/main" val="151550447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Zugriff auf </a:t>
            </a:r>
            <a:r>
              <a:rPr lang="de-DE" dirty="0" err="1"/>
              <a:t>Resourcen</a:t>
            </a:r>
            <a:r>
              <a:rPr lang="de-DE" dirty="0"/>
              <a:t> im Server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836A5A68-A3C4-0244-957B-E099628BAF9B}"/>
              </a:ext>
            </a:extLst>
          </p:cNvPr>
          <p:cNvSpPr/>
          <p:nvPr/>
        </p:nvSpPr>
        <p:spPr>
          <a:xfrm>
            <a:off x="2136871" y="2361098"/>
            <a:ext cx="4572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1200" dirty="0">
                <a:solidFill>
                  <a:srgbClr val="36544F"/>
                </a:solidFill>
              </a:rPr>
              <a:t>🕵️‍♂️ Demo (falls noch Zeit ist)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rgbClr val="36544F"/>
                </a:solidFill>
              </a:rPr>
              <a:t>Delay für </a:t>
            </a:r>
            <a:r>
              <a:rPr lang="de-DE" sz="1200" dirty="0" err="1">
                <a:solidFill>
                  <a:srgbClr val="36544F"/>
                </a:solidFill>
              </a:rPr>
              <a:t>PostList</a:t>
            </a:r>
            <a:r>
              <a:rPr lang="de-DE" sz="1200" dirty="0">
                <a:solidFill>
                  <a:srgbClr val="36544F"/>
                </a:solidFill>
              </a:rPr>
              <a:t> und </a:t>
            </a:r>
            <a:r>
              <a:rPr lang="de-DE" sz="1200" dirty="0" err="1">
                <a:solidFill>
                  <a:srgbClr val="36544F"/>
                </a:solidFill>
              </a:rPr>
              <a:t>TagCloud</a:t>
            </a:r>
            <a:r>
              <a:rPr lang="de-DE" sz="1200" dirty="0">
                <a:solidFill>
                  <a:srgbClr val="36544F"/>
                </a:solidFill>
              </a:rPr>
              <a:t> aktivieren (</a:t>
            </a:r>
            <a:r>
              <a:rPr lang="de-DE" sz="1200" dirty="0" err="1">
                <a:solidFill>
                  <a:srgbClr val="36544F"/>
                </a:solidFill>
              </a:rPr>
              <a:t>delay.server.js</a:t>
            </a:r>
            <a:r>
              <a:rPr lang="de-DE" sz="1200" dirty="0">
                <a:solidFill>
                  <a:srgbClr val="36544F"/>
                </a:solidFill>
              </a:rPr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rgbClr val="36544F"/>
                </a:solidFill>
              </a:rPr>
              <a:t>Daten bleiben </a:t>
            </a:r>
            <a:r>
              <a:rPr lang="de-DE" sz="1200" dirty="0" err="1">
                <a:solidFill>
                  <a:srgbClr val="36544F"/>
                </a:solidFill>
              </a:rPr>
              <a:t>gecached</a:t>
            </a:r>
            <a:r>
              <a:rPr lang="de-DE" sz="1200" dirty="0">
                <a:solidFill>
                  <a:srgbClr val="36544F"/>
                </a:solidFill>
              </a:rPr>
              <a:t> (Home =&gt; Post =&gt; Home)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 err="1">
                <a:solidFill>
                  <a:srgbClr val="36544F"/>
                </a:solidFill>
              </a:rPr>
              <a:t>Suspense</a:t>
            </a:r>
            <a:r>
              <a:rPr lang="de-DE" sz="1200" dirty="0">
                <a:solidFill>
                  <a:srgbClr val="36544F"/>
                </a:solidFill>
              </a:rPr>
              <a:t> in </a:t>
            </a:r>
            <a:r>
              <a:rPr lang="de-DE" sz="1200" dirty="0" err="1">
                <a:solidFill>
                  <a:srgbClr val="36544F"/>
                </a:solidFill>
              </a:rPr>
              <a:t>PostListPage</a:t>
            </a:r>
            <a:r>
              <a:rPr lang="de-DE" sz="1200" dirty="0">
                <a:solidFill>
                  <a:srgbClr val="36544F"/>
                </a:solidFill>
              </a:rPr>
              <a:t> verschieben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rgbClr val="36544F"/>
                </a:solidFill>
              </a:rPr>
              <a:t>Delay für Post aktiveren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rgbClr val="36544F"/>
                </a:solidFill>
              </a:rPr>
              <a:t>Post aufrufen</a:t>
            </a:r>
          </a:p>
          <a:p>
            <a:endParaRPr lang="de-DE" sz="1200" dirty="0">
              <a:solidFill>
                <a:srgbClr val="36544F"/>
              </a:solidFill>
            </a:endParaRPr>
          </a:p>
          <a:p>
            <a:endParaRPr lang="de-DE" sz="120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852075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1149433" y="1394506"/>
            <a:ext cx="6845143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7200" b="1" dirty="0"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Serverseitiges</a:t>
            </a:r>
            <a:endParaRPr lang="de-DE" sz="1500" b="1" dirty="0">
              <a:solidFill>
                <a:srgbClr val="FB8E20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857252" y="2571750"/>
            <a:ext cx="742949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9600" b="1" dirty="0">
                <a:solidFill>
                  <a:srgbClr val="9E60B8"/>
                </a:solidFill>
                <a:latin typeface="Source Sans Pro" panose="020B0503030403020204" pitchFamily="34" charset="77"/>
              </a:rPr>
              <a:t>Rendern</a:t>
            </a:r>
            <a:endParaRPr lang="de-DE" sz="1050" b="1" dirty="0">
              <a:solidFill>
                <a:srgbClr val="9E60B8"/>
              </a:solidFill>
              <a:latin typeface="Source Sans Pro" panose="020B0503030403020204" pitchFamily="34" charset="77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A5FA985-EB83-7448-8A30-99EAEB71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826114B2-45F3-F847-9A26-E76A27157F6A}"/>
              </a:ext>
            </a:extLst>
          </p:cNvPr>
          <p:cNvSpPr/>
          <p:nvPr/>
        </p:nvSpPr>
        <p:spPr>
          <a:xfrm>
            <a:off x="3383212" y="886675"/>
            <a:ext cx="2377575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2700" b="1" dirty="0">
                <a:solidFill>
                  <a:srgbClr val="1778B8"/>
                </a:solidFill>
                <a:latin typeface="Montserrat" charset="0"/>
                <a:ea typeface="Montserrat" charset="0"/>
                <a:cs typeface="Montserrat" charset="0"/>
              </a:rPr>
              <a:t>Abgrenzung</a:t>
            </a:r>
            <a:endParaRPr lang="de-DE" sz="1500" b="1" dirty="0">
              <a:solidFill>
                <a:srgbClr val="1778B8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631416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SSR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Abgrenzung: Serverseitiges Rendern (SSR)</a:t>
            </a:r>
          </a:p>
          <a:p>
            <a:pPr marL="342900" indent="-342900"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Bei SSR wird die Anwendung auf dem Server ausgeführt</a:t>
            </a:r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56763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SSR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Abgrenzung: Serverseitiges Rendern (SSR)</a:t>
            </a:r>
          </a:p>
          <a:p>
            <a:pPr marL="342900" indent="-342900"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Bei SSR wird die Anwendung auf dem Server ausgeführt</a:t>
            </a:r>
          </a:p>
          <a:p>
            <a:pPr marL="342900" indent="-342900"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Der Server schickt </a:t>
            </a:r>
            <a:r>
              <a:rPr lang="de-DE" dirty="0">
                <a:solidFill>
                  <a:srgbClr val="36544F"/>
                </a:solidFill>
              </a:rPr>
              <a:t>fertiges HTML </a:t>
            </a:r>
            <a:r>
              <a:rPr lang="de-DE" b="0" dirty="0">
                <a:solidFill>
                  <a:srgbClr val="36544F"/>
                </a:solidFill>
              </a:rPr>
              <a:t>zum Client</a:t>
            </a:r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Gut: Client braucht HTML nur anzuzeigen (schnell!)</a:t>
            </a:r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Gut: Suchmaschinen können HTML indizieren</a:t>
            </a:r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457037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SSR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Abgrenzung: Serverseitiges Rendern (SSR)</a:t>
            </a:r>
          </a:p>
          <a:p>
            <a:pPr marL="342900" indent="-342900"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Bei SSR wird die Anwendung auf dem Server ausgeführt</a:t>
            </a:r>
          </a:p>
          <a:p>
            <a:pPr marL="342900" indent="-342900"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Der Server schickt </a:t>
            </a:r>
            <a:r>
              <a:rPr lang="de-DE" dirty="0">
                <a:solidFill>
                  <a:srgbClr val="36544F"/>
                </a:solidFill>
              </a:rPr>
              <a:t>fertiges HTML </a:t>
            </a:r>
            <a:r>
              <a:rPr lang="de-DE" b="0" dirty="0">
                <a:solidFill>
                  <a:srgbClr val="36544F"/>
                </a:solidFill>
              </a:rPr>
              <a:t>zum Client</a:t>
            </a:r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Gut: Client braucht HTML nur anzuzeigen (schnell!)</a:t>
            </a:r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Gut: Suchmaschinen können HTML indizieren</a:t>
            </a:r>
          </a:p>
          <a:p>
            <a:pPr marL="342900" indent="-342900"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Ebenfalls wird der </a:t>
            </a:r>
            <a:r>
              <a:rPr lang="de-DE" dirty="0">
                <a:solidFill>
                  <a:srgbClr val="36544F"/>
                </a:solidFill>
              </a:rPr>
              <a:t>Anwendungscode</a:t>
            </a:r>
            <a:r>
              <a:rPr lang="de-DE" b="0" dirty="0">
                <a:solidFill>
                  <a:srgbClr val="36544F"/>
                </a:solidFill>
              </a:rPr>
              <a:t> zum Client geschickt</a:t>
            </a:r>
          </a:p>
          <a:p>
            <a:pPr lvl="1"/>
            <a:r>
              <a:rPr lang="de-DE" dirty="0"/>
              <a:t>Wenn vom Browser geladen, ist die Anwendung interaktiv</a:t>
            </a:r>
          </a:p>
          <a:p>
            <a:pPr lvl="1"/>
            <a:r>
              <a:rPr lang="de-DE" dirty="0"/>
              <a:t>Danach in der Regel keine Server Round-trips mehr</a:t>
            </a:r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476208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SSR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Serverseitiges Rendern - Zusammenfassung</a:t>
            </a:r>
          </a:p>
          <a:p>
            <a:r>
              <a:rPr lang="de-DE" b="0" dirty="0">
                <a:solidFill>
                  <a:srgbClr val="36544F"/>
                </a:solidFill>
              </a:rPr>
              <a:t>👍 Schnelle erste Darstellung</a:t>
            </a:r>
          </a:p>
          <a:p>
            <a:r>
              <a:rPr lang="de-DE" b="0" dirty="0">
                <a:solidFill>
                  <a:srgbClr val="36544F"/>
                </a:solidFill>
              </a:rPr>
              <a:t>😢 Kein Gewinn, bis Anwendung im Client auch </a:t>
            </a:r>
            <a:r>
              <a:rPr lang="de-DE" b="0" i="1" dirty="0">
                <a:solidFill>
                  <a:srgbClr val="36544F"/>
                </a:solidFill>
              </a:rPr>
              <a:t>interaktiv</a:t>
            </a:r>
            <a:r>
              <a:rPr lang="de-DE" b="0" dirty="0">
                <a:solidFill>
                  <a:srgbClr val="36544F"/>
                </a:solidFill>
              </a:rPr>
              <a:t> ist</a:t>
            </a:r>
          </a:p>
          <a:p>
            <a:r>
              <a:rPr lang="de-DE" b="0" dirty="0">
                <a:solidFill>
                  <a:srgbClr val="36544F"/>
                </a:solidFill>
              </a:rPr>
              <a:t>😢 Kompletter Anwendungscode muss auf den Client (Bandbreite! Performance!)</a:t>
            </a:r>
          </a:p>
          <a:p>
            <a:r>
              <a:rPr lang="de-DE" b="0" dirty="0">
                <a:solidFill>
                  <a:srgbClr val="36544F"/>
                </a:solidFill>
              </a:rPr>
              <a:t>🤨 Anwendungscode muss auf Client </a:t>
            </a:r>
            <a:r>
              <a:rPr lang="de-DE" b="0" i="1" dirty="0">
                <a:solidFill>
                  <a:srgbClr val="36544F"/>
                </a:solidFill>
              </a:rPr>
              <a:t>und</a:t>
            </a:r>
            <a:r>
              <a:rPr lang="de-DE" b="0" dirty="0">
                <a:solidFill>
                  <a:srgbClr val="36544F"/>
                </a:solidFill>
              </a:rPr>
              <a:t> Server funktionieren</a:t>
            </a:r>
            <a:endParaRPr lang="de-DE" dirty="0"/>
          </a:p>
          <a:p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928852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 Beispiel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Was macht die Beispiel-Anwendung aus?</a:t>
            </a:r>
          </a:p>
          <a:p>
            <a:r>
              <a:rPr lang="de-DE" b="0" dirty="0">
                <a:solidFill>
                  <a:srgbClr val="36544F"/>
                </a:solidFill>
              </a:rPr>
              <a:t>Viel statischer Content</a:t>
            </a:r>
          </a:p>
          <a:p>
            <a:r>
              <a:rPr lang="de-DE" b="0" dirty="0">
                <a:solidFill>
                  <a:srgbClr val="36544F"/>
                </a:solidFill>
              </a:rPr>
              <a:t>Rendern des statischen Contents benötigt 3rd-Party </a:t>
            </a:r>
            <a:r>
              <a:rPr lang="de-DE" b="0" dirty="0" err="1">
                <a:solidFill>
                  <a:srgbClr val="36544F"/>
                </a:solidFill>
              </a:rPr>
              <a:t>Libs</a:t>
            </a:r>
            <a:endParaRPr lang="de-DE" b="0" dirty="0">
              <a:solidFill>
                <a:srgbClr val="36544F"/>
              </a:solidFill>
            </a:endParaRPr>
          </a:p>
          <a:p>
            <a:pPr lvl="1"/>
            <a:r>
              <a:rPr lang="de-DE" dirty="0"/>
              <a:t>viel JavaScript-Code (Bandbreite!)</a:t>
            </a:r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Minimale Benutzer-Interaktionen (</a:t>
            </a:r>
            <a:r>
              <a:rPr lang="de-DE" b="0" dirty="0" err="1">
                <a:solidFill>
                  <a:srgbClr val="36544F"/>
                </a:solidFill>
              </a:rPr>
              <a:t>PostEditor</a:t>
            </a:r>
            <a:r>
              <a:rPr lang="de-DE" b="0" dirty="0">
                <a:solidFill>
                  <a:srgbClr val="36544F"/>
                </a:solidFill>
              </a:rPr>
              <a:t>)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048148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2667473" y="1394506"/>
            <a:ext cx="3809056" cy="14196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625" b="1" dirty="0"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Server</a:t>
            </a:r>
            <a:endParaRPr lang="de-DE" sz="1500" b="1" dirty="0">
              <a:solidFill>
                <a:srgbClr val="FB8E20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857252" y="2571750"/>
            <a:ext cx="742949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7200" b="1" dirty="0">
                <a:solidFill>
                  <a:srgbClr val="9E60B8"/>
                </a:solidFill>
                <a:latin typeface="Source Sans Pro" panose="020B0503030403020204" pitchFamily="34" charset="77"/>
              </a:rPr>
              <a:t>Components</a:t>
            </a:r>
            <a:endParaRPr lang="de-DE" sz="825" b="1" dirty="0">
              <a:solidFill>
                <a:srgbClr val="9E60B8"/>
              </a:solidFill>
              <a:latin typeface="Source Sans Pro" panose="020B0503030403020204" pitchFamily="34" charset="77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A5FA985-EB83-7448-8A30-99EAEB71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967BA921-F46A-004C-B5CC-10AC3C41E540}"/>
              </a:ext>
            </a:extLst>
          </p:cNvPr>
          <p:cNvSpPr/>
          <p:nvPr/>
        </p:nvSpPr>
        <p:spPr>
          <a:xfrm>
            <a:off x="4046856" y="1152133"/>
            <a:ext cx="1050288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2700" b="1" dirty="0">
                <a:solidFill>
                  <a:srgbClr val="1778B8"/>
                </a:solidFill>
                <a:latin typeface="Montserrat" charset="0"/>
                <a:ea typeface="Montserrat" charset="0"/>
                <a:cs typeface="Montserrat" charset="0"/>
              </a:rPr>
              <a:t>Fazit</a:t>
            </a:r>
            <a:endParaRPr lang="de-DE" sz="1500" b="1" dirty="0">
              <a:solidFill>
                <a:srgbClr val="1778B8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48180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Aktueller Stand: Experimentell...</a:t>
            </a:r>
          </a:p>
          <a:p>
            <a:r>
              <a:rPr lang="de-DE" b="0" dirty="0">
                <a:solidFill>
                  <a:srgbClr val="36544F"/>
                </a:solidFill>
              </a:rPr>
              <a:t>Es gibt eine offizielle Beispiel App, die aus instabilen APIs besteht</a:t>
            </a:r>
          </a:p>
          <a:p>
            <a:r>
              <a:rPr lang="de-DE" b="0" dirty="0">
                <a:solidFill>
                  <a:srgbClr val="36544F"/>
                </a:solidFill>
              </a:rPr>
              <a:t>Unklar, wie Server aussehen werden</a:t>
            </a:r>
          </a:p>
          <a:p>
            <a:r>
              <a:rPr lang="de-DE" b="0" dirty="0">
                <a:solidFill>
                  <a:srgbClr val="36544F"/>
                </a:solidFill>
              </a:rPr>
              <a:t>Unklar, wie Serverkommunikation aussehen wird (Protokoll und APIs)</a:t>
            </a:r>
          </a:p>
          <a:p>
            <a:r>
              <a:rPr lang="de-DE" b="0" dirty="0">
                <a:solidFill>
                  <a:srgbClr val="36544F"/>
                </a:solidFill>
              </a:rPr>
              <a:t>Unklar, wie </a:t>
            </a:r>
            <a:r>
              <a:rPr lang="de-DE" b="0" dirty="0" err="1">
                <a:solidFill>
                  <a:srgbClr val="36544F"/>
                </a:solidFill>
              </a:rPr>
              <a:t>Tooling</a:t>
            </a:r>
            <a:r>
              <a:rPr lang="de-DE" b="0" dirty="0">
                <a:solidFill>
                  <a:srgbClr val="36544F"/>
                </a:solidFill>
              </a:rPr>
              <a:t> aussieht (</a:t>
            </a:r>
            <a:r>
              <a:rPr lang="de-DE" b="0" dirty="0" err="1">
                <a:solidFill>
                  <a:srgbClr val="36544F"/>
                </a:solidFill>
              </a:rPr>
              <a:t>Build</a:t>
            </a:r>
            <a:r>
              <a:rPr lang="de-DE" b="0" dirty="0">
                <a:solidFill>
                  <a:srgbClr val="36544F"/>
                </a:solidFill>
              </a:rPr>
              <a:t>, React </a:t>
            </a:r>
            <a:r>
              <a:rPr lang="de-DE" b="0" dirty="0" err="1">
                <a:solidFill>
                  <a:srgbClr val="36544F"/>
                </a:solidFill>
              </a:rPr>
              <a:t>DevTools</a:t>
            </a:r>
            <a:r>
              <a:rPr lang="de-DE" b="0" dirty="0">
                <a:solidFill>
                  <a:srgbClr val="36544F"/>
                </a:solidFill>
              </a:rPr>
              <a:t>, </a:t>
            </a:r>
            <a:r>
              <a:rPr lang="de-DE" b="0" dirty="0" err="1">
                <a:solidFill>
                  <a:srgbClr val="36544F"/>
                </a:solidFill>
              </a:rPr>
              <a:t>TypeScript</a:t>
            </a:r>
            <a:r>
              <a:rPr lang="de-DE" b="0" dirty="0">
                <a:solidFill>
                  <a:srgbClr val="36544F"/>
                </a:solidFill>
              </a:rPr>
              <a:t> ...)</a:t>
            </a:r>
          </a:p>
          <a:p>
            <a:r>
              <a:rPr lang="de-DE" b="0" dirty="0">
                <a:solidFill>
                  <a:srgbClr val="36544F"/>
                </a:solidFill>
              </a:rPr>
              <a:t>Weitere große Baustellen offen (Integration Libraries)</a:t>
            </a: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9D2AF016-D759-7145-9B5D-86C67FE10769}"/>
              </a:ext>
            </a:extLst>
          </p:cNvPr>
          <p:cNvSpPr/>
          <p:nvPr/>
        </p:nvSpPr>
        <p:spPr>
          <a:xfrm>
            <a:off x="459163" y="3332757"/>
            <a:ext cx="8225674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i="1" dirty="0">
                <a:solidFill>
                  <a:srgbClr val="9E60B8"/>
                </a:solidFill>
              </a:rPr>
              <a:t>"</a:t>
            </a:r>
            <a:r>
              <a:rPr lang="de-DE" i="1" dirty="0" err="1">
                <a:solidFill>
                  <a:srgbClr val="9E60B8"/>
                </a:solidFill>
              </a:rPr>
              <a:t>While</a:t>
            </a:r>
            <a:r>
              <a:rPr lang="de-DE" i="1" dirty="0">
                <a:solidFill>
                  <a:srgbClr val="9E60B8"/>
                </a:solidFill>
              </a:rPr>
              <a:t> </a:t>
            </a:r>
            <a:r>
              <a:rPr lang="de-DE" i="1" dirty="0" err="1">
                <a:solidFill>
                  <a:srgbClr val="9E60B8"/>
                </a:solidFill>
              </a:rPr>
              <a:t>we’re</a:t>
            </a:r>
            <a:r>
              <a:rPr lang="de-DE" i="1" dirty="0">
                <a:solidFill>
                  <a:srgbClr val="9E60B8"/>
                </a:solidFill>
              </a:rPr>
              <a:t> </a:t>
            </a:r>
            <a:r>
              <a:rPr lang="de-DE" i="1" dirty="0" err="1">
                <a:solidFill>
                  <a:srgbClr val="9E60B8"/>
                </a:solidFill>
              </a:rPr>
              <a:t>busy</a:t>
            </a:r>
            <a:r>
              <a:rPr lang="de-DE" i="1" dirty="0">
                <a:solidFill>
                  <a:srgbClr val="9E60B8"/>
                </a:solidFill>
              </a:rPr>
              <a:t> </a:t>
            </a:r>
            <a:r>
              <a:rPr lang="de-DE" i="1" dirty="0" err="1">
                <a:solidFill>
                  <a:srgbClr val="9E60B8"/>
                </a:solidFill>
              </a:rPr>
              <a:t>with</a:t>
            </a:r>
            <a:r>
              <a:rPr lang="de-DE" i="1" dirty="0">
                <a:solidFill>
                  <a:srgbClr val="9E60B8"/>
                </a:solidFill>
              </a:rPr>
              <a:t> React 18, Server Components </a:t>
            </a:r>
            <a:r>
              <a:rPr lang="de-DE" i="1" dirty="0" err="1">
                <a:solidFill>
                  <a:srgbClr val="9E60B8"/>
                </a:solidFill>
              </a:rPr>
              <a:t>is</a:t>
            </a:r>
            <a:r>
              <a:rPr lang="de-DE" i="1" dirty="0">
                <a:solidFill>
                  <a:srgbClr val="9E60B8"/>
                </a:solidFill>
              </a:rPr>
              <a:t> on hold. This </a:t>
            </a:r>
            <a:r>
              <a:rPr lang="de-DE" i="1" dirty="0" err="1">
                <a:solidFill>
                  <a:srgbClr val="9E60B8"/>
                </a:solidFill>
              </a:rPr>
              <a:t>means</a:t>
            </a:r>
            <a:r>
              <a:rPr lang="de-DE" i="1" dirty="0">
                <a:solidFill>
                  <a:srgbClr val="9E60B8"/>
                </a:solidFill>
              </a:rPr>
              <a:t> </a:t>
            </a:r>
            <a:r>
              <a:rPr lang="de-DE" i="1" dirty="0" err="1">
                <a:solidFill>
                  <a:srgbClr val="9E60B8"/>
                </a:solidFill>
              </a:rPr>
              <a:t>that</a:t>
            </a:r>
            <a:r>
              <a:rPr lang="de-DE" i="1" dirty="0">
                <a:solidFill>
                  <a:srgbClr val="9E60B8"/>
                </a:solidFill>
              </a:rPr>
              <a:t> </a:t>
            </a:r>
            <a:r>
              <a:rPr lang="de-DE" i="1" dirty="0" err="1">
                <a:solidFill>
                  <a:srgbClr val="9E60B8"/>
                </a:solidFill>
              </a:rPr>
              <a:t>it’s</a:t>
            </a:r>
            <a:r>
              <a:rPr lang="de-DE" i="1" dirty="0">
                <a:solidFill>
                  <a:srgbClr val="9E60B8"/>
                </a:solidFill>
              </a:rPr>
              <a:t> still in </a:t>
            </a:r>
            <a:r>
              <a:rPr lang="de-DE" i="1" dirty="0" err="1">
                <a:solidFill>
                  <a:srgbClr val="9E60B8"/>
                </a:solidFill>
              </a:rPr>
              <a:t>very</a:t>
            </a:r>
            <a:r>
              <a:rPr lang="de-DE" i="1" dirty="0">
                <a:solidFill>
                  <a:srgbClr val="9E60B8"/>
                </a:solidFill>
              </a:rPr>
              <a:t> </a:t>
            </a:r>
            <a:r>
              <a:rPr lang="de-DE" i="1" dirty="0" err="1">
                <a:solidFill>
                  <a:srgbClr val="9E60B8"/>
                </a:solidFill>
              </a:rPr>
              <a:t>early</a:t>
            </a:r>
            <a:r>
              <a:rPr lang="de-DE" i="1" dirty="0">
                <a:solidFill>
                  <a:srgbClr val="9E60B8"/>
                </a:solidFill>
              </a:rPr>
              <a:t> </a:t>
            </a:r>
            <a:r>
              <a:rPr lang="de-DE" i="1" dirty="0" err="1">
                <a:solidFill>
                  <a:srgbClr val="9E60B8"/>
                </a:solidFill>
              </a:rPr>
              <a:t>research</a:t>
            </a:r>
            <a:r>
              <a:rPr lang="de-DE" i="1" dirty="0">
                <a:solidFill>
                  <a:srgbClr val="9E60B8"/>
                </a:solidFill>
              </a:rPr>
              <a:t> </a:t>
            </a:r>
            <a:r>
              <a:rPr lang="de-DE" i="1" dirty="0" err="1">
                <a:solidFill>
                  <a:srgbClr val="9E60B8"/>
                </a:solidFill>
              </a:rPr>
              <a:t>phase</a:t>
            </a:r>
            <a:r>
              <a:rPr lang="de-DE" i="1" dirty="0">
                <a:solidFill>
                  <a:srgbClr val="9E60B8"/>
                </a:solidFill>
              </a:rPr>
              <a:t>."</a:t>
            </a:r>
          </a:p>
          <a:p>
            <a:pPr marL="342900" lvl="1" indent="0" algn="ctr">
              <a:buNone/>
            </a:pPr>
            <a:r>
              <a:rPr lang="de-DE" sz="1200" dirty="0">
                <a:solidFill>
                  <a:srgbClr val="1778B8"/>
                </a:solidFill>
              </a:rPr>
              <a:t>(https://</a:t>
            </a:r>
            <a:r>
              <a:rPr lang="de-DE" sz="1200" dirty="0" err="1">
                <a:solidFill>
                  <a:srgbClr val="1778B8"/>
                </a:solidFill>
              </a:rPr>
              <a:t>github.com</a:t>
            </a:r>
            <a:r>
              <a:rPr lang="de-DE" sz="1200" dirty="0">
                <a:solidFill>
                  <a:srgbClr val="1778B8"/>
                </a:solidFill>
              </a:rPr>
              <a:t>/</a:t>
            </a:r>
            <a:r>
              <a:rPr lang="de-DE" sz="1200" dirty="0" err="1">
                <a:solidFill>
                  <a:srgbClr val="1778B8"/>
                </a:solidFill>
              </a:rPr>
              <a:t>reactwg</a:t>
            </a:r>
            <a:r>
              <a:rPr lang="de-DE" sz="1200" dirty="0">
                <a:solidFill>
                  <a:srgbClr val="1778B8"/>
                </a:solidFill>
              </a:rPr>
              <a:t>/react-18/</a:t>
            </a:r>
            <a:r>
              <a:rPr lang="de-DE" sz="1200" dirty="0" err="1">
                <a:solidFill>
                  <a:srgbClr val="1778B8"/>
                </a:solidFill>
              </a:rPr>
              <a:t>discussions</a:t>
            </a:r>
            <a:r>
              <a:rPr lang="de-DE" sz="1200" dirty="0">
                <a:solidFill>
                  <a:srgbClr val="1778B8"/>
                </a:solidFill>
              </a:rPr>
              <a:t>/98)</a:t>
            </a:r>
          </a:p>
        </p:txBody>
      </p:sp>
    </p:spTree>
    <p:extLst>
      <p:ext uri="{BB962C8B-B14F-4D97-AF65-F5344CB8AC3E}">
        <p14:creationId xmlns:p14="http://schemas.microsoft.com/office/powerpoint/2010/main" val="290670192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Ausblick</a:t>
            </a:r>
          </a:p>
          <a:p>
            <a:r>
              <a:rPr lang="de-DE" b="0" dirty="0">
                <a:solidFill>
                  <a:srgbClr val="36544F"/>
                </a:solidFill>
              </a:rPr>
              <a:t>Wird wohl als erstes für Frameworks wie </a:t>
            </a:r>
            <a:r>
              <a:rPr lang="de-DE" b="0" dirty="0" err="1">
                <a:solidFill>
                  <a:srgbClr val="36544F"/>
                </a:solidFill>
              </a:rPr>
              <a:t>NextJS</a:t>
            </a:r>
            <a:r>
              <a:rPr lang="de-DE" b="0" dirty="0">
                <a:solidFill>
                  <a:srgbClr val="36544F"/>
                </a:solidFill>
              </a:rPr>
              <a:t> oder </a:t>
            </a:r>
            <a:r>
              <a:rPr lang="de-DE" b="0" dirty="0" err="1">
                <a:solidFill>
                  <a:srgbClr val="36544F"/>
                </a:solidFill>
              </a:rPr>
              <a:t>Gatsby</a:t>
            </a:r>
            <a:r>
              <a:rPr lang="de-DE" b="0" dirty="0">
                <a:solidFill>
                  <a:srgbClr val="36544F"/>
                </a:solidFill>
              </a:rPr>
              <a:t> zur Verfügung gestellt</a:t>
            </a:r>
          </a:p>
          <a:p>
            <a:r>
              <a:rPr lang="de-DE" b="0" dirty="0">
                <a:solidFill>
                  <a:srgbClr val="36544F"/>
                </a:solidFill>
              </a:rPr>
              <a:t>Für Apps mit viel statischem Content</a:t>
            </a:r>
          </a:p>
          <a:p>
            <a:r>
              <a:rPr lang="de-DE" b="0" dirty="0">
                <a:solidFill>
                  <a:srgbClr val="36544F"/>
                </a:solidFill>
              </a:rPr>
              <a:t>Integration dann auch mit SSR</a:t>
            </a:r>
          </a:p>
        </p:txBody>
      </p:sp>
    </p:spTree>
    <p:extLst>
      <p:ext uri="{BB962C8B-B14F-4D97-AF65-F5344CB8AC3E}">
        <p14:creationId xmlns:p14="http://schemas.microsoft.com/office/powerpoint/2010/main" val="194305009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Einschätzung</a:t>
            </a:r>
          </a:p>
          <a:p>
            <a:r>
              <a:rPr lang="de-DE" b="0" dirty="0">
                <a:solidFill>
                  <a:srgbClr val="36544F"/>
                </a:solidFill>
              </a:rPr>
              <a:t>Erfahrungen mit anderen Technologien, die "Misch-Betrieb" erlauben, sind eher durchwachsen</a:t>
            </a:r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Architektur gerät schnell aus dem Ruder ("was läuft wo?")</a:t>
            </a:r>
          </a:p>
          <a:p>
            <a:pPr lvl="1"/>
            <a:r>
              <a:rPr lang="de-DE" dirty="0"/>
              <a:t>Kommunikation mit dem Server gewöhnungsbedürftig (Daten hin, UI zurück)</a:t>
            </a:r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Properties müssen immer über Server gehen</a:t>
            </a:r>
          </a:p>
          <a:p>
            <a:r>
              <a:rPr lang="de-DE" b="0" dirty="0">
                <a:solidFill>
                  <a:srgbClr val="36544F"/>
                </a:solidFill>
              </a:rPr>
              <a:t>Das ist auf jeden Fall nichts für </a:t>
            </a:r>
            <a:r>
              <a:rPr lang="de-DE" dirty="0">
                <a:solidFill>
                  <a:srgbClr val="36544F"/>
                </a:solidFill>
              </a:rPr>
              <a:t>jede </a:t>
            </a:r>
            <a:r>
              <a:rPr lang="de-DE" b="0" dirty="0">
                <a:solidFill>
                  <a:srgbClr val="36544F"/>
                </a:solidFill>
              </a:rPr>
              <a:t>Anwendung</a:t>
            </a:r>
          </a:p>
          <a:p>
            <a:r>
              <a:rPr lang="de-DE" b="0" dirty="0">
                <a:solidFill>
                  <a:srgbClr val="36544F"/>
                </a:solidFill>
              </a:rPr>
              <a:t>Man muss JavaScript-Ausführung auf  dem Server zulassen</a:t>
            </a:r>
          </a:p>
        </p:txBody>
      </p:sp>
    </p:spTree>
    <p:extLst>
      <p:ext uri="{BB962C8B-B14F-4D97-AF65-F5344CB8AC3E}">
        <p14:creationId xmlns:p14="http://schemas.microsoft.com/office/powerpoint/2010/main" val="389058743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"</a:t>
            </a:r>
            <a:r>
              <a:rPr lang="de-DE" dirty="0" err="1"/>
              <a:t>Getting</a:t>
            </a:r>
            <a:r>
              <a:rPr lang="de-DE" dirty="0"/>
              <a:t> </a:t>
            </a:r>
            <a:r>
              <a:rPr lang="de-DE" dirty="0" err="1"/>
              <a:t>Started</a:t>
            </a:r>
            <a:r>
              <a:rPr lang="de-DE" dirty="0"/>
              <a:t>" – Links</a:t>
            </a:r>
          </a:p>
          <a:p>
            <a:r>
              <a:rPr lang="de-DE" b="0" dirty="0">
                <a:solidFill>
                  <a:srgbClr val="36544F"/>
                </a:solidFill>
              </a:rPr>
              <a:t>Blog Post</a:t>
            </a:r>
            <a:br>
              <a:rPr lang="de-DE" b="0" dirty="0">
                <a:solidFill>
                  <a:srgbClr val="36544F"/>
                </a:solidFill>
              </a:rPr>
            </a:br>
            <a:r>
              <a:rPr lang="de-DE" b="0" dirty="0">
                <a:solidFill>
                  <a:srgbClr val="36544F"/>
                </a:solidFill>
                <a:hlinkClick r:id="rId2"/>
              </a:rPr>
              <a:t>https://reactjs.org/blog/2020/12/21/data-fetching-with-react-server-components.html</a:t>
            </a: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Data </a:t>
            </a:r>
            <a:r>
              <a:rPr lang="de-DE" b="0" dirty="0" err="1">
                <a:solidFill>
                  <a:srgbClr val="36544F"/>
                </a:solidFill>
              </a:rPr>
              <a:t>Fetching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with</a:t>
            </a:r>
            <a:r>
              <a:rPr lang="de-DE" b="0" dirty="0">
                <a:solidFill>
                  <a:srgbClr val="36544F"/>
                </a:solidFill>
              </a:rPr>
              <a:t> React Server Components (Intro Video)</a:t>
            </a:r>
            <a:br>
              <a:rPr lang="de-DE" b="0" dirty="0">
                <a:solidFill>
                  <a:srgbClr val="36544F"/>
                </a:solidFill>
              </a:rPr>
            </a:br>
            <a:r>
              <a:rPr lang="de-DE" b="0" dirty="0">
                <a:solidFill>
                  <a:srgbClr val="36544F"/>
                </a:solidFill>
                <a:hlinkClick r:id="rId3"/>
              </a:rPr>
              <a:t>https://www.youtube.com/watch?v=TQQPAU21ZUw</a:t>
            </a: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RFC mit FAQ und Diskussionen</a:t>
            </a:r>
            <a:br>
              <a:rPr lang="de-DE" b="0" dirty="0">
                <a:solidFill>
                  <a:srgbClr val="36544F"/>
                </a:solidFill>
              </a:rPr>
            </a:br>
            <a:r>
              <a:rPr lang="de-DE" b="0" dirty="0">
                <a:solidFill>
                  <a:srgbClr val="36544F"/>
                </a:solidFill>
                <a:hlinkClick r:id="rId4"/>
              </a:rPr>
              <a:t>https://github.com/reactjs/rfcs/pull/188</a:t>
            </a:r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22563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3B3584D7-709E-7445-9004-BD8D9D4680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840" t="10535" b="8197"/>
          <a:stretch/>
        </p:blipFill>
        <p:spPr>
          <a:xfrm>
            <a:off x="0" y="-6832"/>
            <a:ext cx="9144000" cy="5150332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8FFC761-FA65-4D43-9BEC-BD3BB5EE4B73}"/>
              </a:ext>
            </a:extLst>
          </p:cNvPr>
          <p:cNvSpPr/>
          <p:nvPr/>
        </p:nvSpPr>
        <p:spPr>
          <a:xfrm>
            <a:off x="-1" y="-6832"/>
            <a:ext cx="9143999" cy="4510860"/>
          </a:xfrm>
          <a:prstGeom prst="rect">
            <a:avLst/>
          </a:prstGeom>
          <a:solidFill>
            <a:srgbClr val="D4EBE9">
              <a:alpha val="4244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0" y="4504028"/>
            <a:ext cx="9144000" cy="639472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1BBDC070-223F-AA4C-B870-16D823CC1FA8}"/>
              </a:ext>
            </a:extLst>
          </p:cNvPr>
          <p:cNvSpPr/>
          <p:nvPr/>
        </p:nvSpPr>
        <p:spPr>
          <a:xfrm>
            <a:off x="15319" y="1860114"/>
            <a:ext cx="9113362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8800" b="1" dirty="0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Vielen Dank!</a:t>
            </a:r>
            <a:endParaRPr lang="de-DE" sz="1600" b="1" dirty="0">
              <a:solidFill>
                <a:srgbClr val="B0443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38E9C952-7991-E34E-B8C9-B1F4B1A05CA9}"/>
              </a:ext>
            </a:extLst>
          </p:cNvPr>
          <p:cNvSpPr txBox="1"/>
          <p:nvPr/>
        </p:nvSpPr>
        <p:spPr>
          <a:xfrm>
            <a:off x="683421" y="161123"/>
            <a:ext cx="1869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  <a:endParaRPr lang="de-DE" sz="18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1A5293E4-AFE3-884E-9A51-1B8C18BA78C7}"/>
              </a:ext>
            </a:extLst>
          </p:cNvPr>
          <p:cNvSpPr txBox="1"/>
          <p:nvPr/>
        </p:nvSpPr>
        <p:spPr>
          <a:xfrm>
            <a:off x="688862" y="397602"/>
            <a:ext cx="157927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0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nilshartmann.net</a:t>
            </a:r>
            <a:endParaRPr lang="de-DE" sz="105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D4B14A3C-1AE8-274A-93EA-356102CAF9DD}"/>
              </a:ext>
            </a:extLst>
          </p:cNvPr>
          <p:cNvSpPr/>
          <p:nvPr/>
        </p:nvSpPr>
        <p:spPr>
          <a:xfrm>
            <a:off x="1482450" y="3493420"/>
            <a:ext cx="6195840" cy="927545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de-DE" sz="1500" b="1" dirty="0" err="1">
                <a:solidFill>
                  <a:srgbClr val="36544F"/>
                </a:solidFill>
              </a:rPr>
              <a:t>Slides</a:t>
            </a:r>
            <a:r>
              <a:rPr lang="de-DE" sz="1500" b="1" dirty="0">
                <a:solidFill>
                  <a:srgbClr val="36544F"/>
                </a:solidFill>
              </a:rPr>
              <a:t>: https://</a:t>
            </a:r>
            <a:r>
              <a:rPr lang="de-DE" sz="1500" b="1" dirty="0" err="1">
                <a:solidFill>
                  <a:srgbClr val="36544F"/>
                </a:solidFill>
              </a:rPr>
              <a:t>react.schule</a:t>
            </a:r>
            <a:r>
              <a:rPr lang="de-DE" sz="1500" b="1" dirty="0">
                <a:solidFill>
                  <a:srgbClr val="36544F"/>
                </a:solidFill>
              </a:rPr>
              <a:t>/ejs2021-server-components</a:t>
            </a:r>
          </a:p>
          <a:p>
            <a:pPr algn="ctr">
              <a:lnSpc>
                <a:spcPct val="130000"/>
              </a:lnSpc>
            </a:pPr>
            <a:r>
              <a:rPr lang="de-DE" sz="1500" b="1" dirty="0">
                <a:solidFill>
                  <a:srgbClr val="36544F"/>
                </a:solidFill>
              </a:rPr>
              <a:t>Fragen &amp; Kontakt: </a:t>
            </a:r>
            <a:r>
              <a:rPr lang="de-DE" sz="1500" b="1" dirty="0">
                <a:solidFill>
                  <a:srgbClr val="1778B8"/>
                </a:solidFill>
              </a:rPr>
              <a:t>nils@nilshartmann.net</a:t>
            </a:r>
          </a:p>
          <a:p>
            <a:pPr algn="ctr">
              <a:lnSpc>
                <a:spcPct val="130000"/>
              </a:lnSpc>
            </a:pPr>
            <a:r>
              <a:rPr lang="de-DE" sz="1500" b="1" dirty="0">
                <a:solidFill>
                  <a:srgbClr val="36544F"/>
                </a:solidFill>
              </a:rPr>
              <a:t>Twitter: </a:t>
            </a:r>
            <a:r>
              <a:rPr lang="de-DE" sz="1500" b="1" dirty="0">
                <a:solidFill>
                  <a:srgbClr val="1778B8"/>
                </a:solidFill>
              </a:rPr>
              <a:t>@</a:t>
            </a:r>
            <a:r>
              <a:rPr lang="de-DE" sz="1500" b="1" dirty="0" err="1">
                <a:solidFill>
                  <a:srgbClr val="1778B8"/>
                </a:solidFill>
              </a:rPr>
              <a:t>nilshartmann</a:t>
            </a:r>
            <a:endParaRPr lang="de-DE" sz="1500" b="1" dirty="0">
              <a:solidFill>
                <a:srgbClr val="1778B8"/>
              </a:solidFill>
            </a:endParaRP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31F9C4D3-C30B-FC47-81EA-BEB376C8B52B}"/>
              </a:ext>
            </a:extLst>
          </p:cNvPr>
          <p:cNvSpPr/>
          <p:nvPr/>
        </p:nvSpPr>
        <p:spPr>
          <a:xfrm rot="16200000">
            <a:off x="6591100" y="676366"/>
            <a:ext cx="141647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050" b="1" dirty="0">
                <a:solidFill>
                  <a:srgbClr val="1778B8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050" b="1" dirty="0" err="1">
                <a:solidFill>
                  <a:srgbClr val="1778B8"/>
                </a:solidFill>
                <a:latin typeface="Source Sans Pro" charset="0"/>
                <a:ea typeface="Source Sans Pro" charset="0"/>
                <a:cs typeface="Source Sans Pro" charset="0"/>
              </a:rPr>
              <a:t>reactbuch.de</a:t>
            </a:r>
            <a:endParaRPr lang="de-DE" sz="1050" b="1" dirty="0">
              <a:solidFill>
                <a:srgbClr val="1778B8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9B2ACC0E-822C-114F-9F71-1552F1A48F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4961" y="161123"/>
            <a:ext cx="1206945" cy="1760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0915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 Beispiel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Was macht die Beispiel-Anwendung aus?</a:t>
            </a:r>
          </a:p>
          <a:p>
            <a:r>
              <a:rPr lang="de-DE" b="0" dirty="0">
                <a:solidFill>
                  <a:srgbClr val="36544F"/>
                </a:solidFill>
              </a:rPr>
              <a:t>Viel statischer Content</a:t>
            </a:r>
          </a:p>
          <a:p>
            <a:r>
              <a:rPr lang="de-DE" b="0" dirty="0">
                <a:solidFill>
                  <a:srgbClr val="36544F"/>
                </a:solidFill>
              </a:rPr>
              <a:t>Rendern des statischen Contents benötigt 3rd-Party </a:t>
            </a:r>
            <a:r>
              <a:rPr lang="de-DE" b="0" dirty="0" err="1">
                <a:solidFill>
                  <a:srgbClr val="36544F"/>
                </a:solidFill>
              </a:rPr>
              <a:t>Libs</a:t>
            </a:r>
            <a:endParaRPr lang="de-DE" b="0" dirty="0">
              <a:solidFill>
                <a:srgbClr val="36544F"/>
              </a:solidFill>
            </a:endParaRPr>
          </a:p>
          <a:p>
            <a:pPr lvl="1"/>
            <a:r>
              <a:rPr lang="de-DE" dirty="0"/>
              <a:t>viel JavaScript-Code (Bandbreite!)</a:t>
            </a:r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Minimale Benutzer-Interaktionen (</a:t>
            </a:r>
            <a:r>
              <a:rPr lang="de-DE" b="0" dirty="0" err="1">
                <a:solidFill>
                  <a:srgbClr val="36544F"/>
                </a:solidFill>
              </a:rPr>
              <a:t>PostEditor</a:t>
            </a:r>
            <a:r>
              <a:rPr lang="de-DE" b="0" dirty="0">
                <a:solidFill>
                  <a:srgbClr val="36544F"/>
                </a:solidFill>
              </a:rPr>
              <a:t>)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👉 Für Besucher des Blogs sollen die Artikel schnell zur Verfügung stehen!</a:t>
            </a:r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1451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2669877" y="1394506"/>
            <a:ext cx="3804247" cy="14196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625" b="1" dirty="0"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Server</a:t>
            </a:r>
            <a:endParaRPr lang="de-DE" sz="1500" b="1" dirty="0">
              <a:solidFill>
                <a:srgbClr val="FB8E20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857252" y="2571750"/>
            <a:ext cx="742949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7200" b="1" dirty="0">
                <a:solidFill>
                  <a:srgbClr val="9E60B8"/>
                </a:solidFill>
                <a:latin typeface="Source Sans Pro" panose="020B0503030403020204" pitchFamily="34" charset="77"/>
              </a:rPr>
              <a:t>Components</a:t>
            </a:r>
            <a:endParaRPr lang="de-DE" sz="825" b="1" dirty="0">
              <a:solidFill>
                <a:srgbClr val="9E60B8"/>
              </a:solidFill>
              <a:latin typeface="Source Sans Pro" panose="020B0503030403020204" pitchFamily="34" charset="77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A5FA985-EB83-7448-8A30-99EAEB71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967BA921-F46A-004C-B5CC-10AC3C41E540}"/>
              </a:ext>
            </a:extLst>
          </p:cNvPr>
          <p:cNvSpPr/>
          <p:nvPr/>
        </p:nvSpPr>
        <p:spPr>
          <a:xfrm>
            <a:off x="2947197" y="1152133"/>
            <a:ext cx="3249608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2700" b="1" dirty="0">
                <a:solidFill>
                  <a:srgbClr val="1778B8"/>
                </a:solidFill>
                <a:latin typeface="Montserrat" charset="0"/>
                <a:ea typeface="Montserrat" charset="0"/>
                <a:cs typeface="Montserrat" charset="0"/>
              </a:rPr>
              <a:t>Zero-Bundle-Size</a:t>
            </a:r>
            <a:endParaRPr lang="de-DE" sz="1500" b="1" dirty="0">
              <a:solidFill>
                <a:srgbClr val="1778B8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21800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Idee</a:t>
            </a:r>
          </a:p>
          <a:p>
            <a:r>
              <a:rPr lang="de-DE" b="0" dirty="0">
                <a:solidFill>
                  <a:srgbClr val="36544F"/>
                </a:solidFill>
              </a:rPr>
              <a:t>Server Components werden nur auf dem Server ausgeführt</a:t>
            </a:r>
          </a:p>
          <a:p>
            <a:r>
              <a:rPr lang="de-DE" b="0" dirty="0">
                <a:solidFill>
                  <a:srgbClr val="36544F"/>
                </a:solidFill>
              </a:rPr>
              <a:t>Sie stehen nicht auf dem Client zur Verfügung</a:t>
            </a:r>
          </a:p>
          <a:p>
            <a:r>
              <a:rPr lang="de-DE" b="0" dirty="0">
                <a:solidFill>
                  <a:srgbClr val="36544F"/>
                </a:solidFill>
              </a:rPr>
              <a:t>Der Server schickt lediglich eine </a:t>
            </a:r>
            <a:r>
              <a:rPr lang="de-DE" b="0" i="1" dirty="0">
                <a:solidFill>
                  <a:srgbClr val="36544F"/>
                </a:solidFill>
              </a:rPr>
              <a:t>Repräsentation der UI, aber keinen Code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👉 "Zero-Bundle-Size"</a:t>
            </a:r>
            <a:br>
              <a:rPr lang="de-DE" b="0" dirty="0">
                <a:solidFill>
                  <a:srgbClr val="36544F"/>
                </a:solidFill>
              </a:rPr>
            </a:b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28554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2643</Words>
  <Application>Microsoft Macintosh PowerPoint</Application>
  <PresentationFormat>Bildschirmpräsentation (16:9)</PresentationFormat>
  <Paragraphs>539</Paragraphs>
  <Slides>65</Slides>
  <Notes>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10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65</vt:i4>
      </vt:variant>
    </vt:vector>
  </HeadingPairs>
  <TitlesOfParts>
    <vt:vector size="76" baseType="lpstr">
      <vt:lpstr>Arial</vt:lpstr>
      <vt:lpstr>Calibri</vt:lpstr>
      <vt:lpstr>Calibri Light</vt:lpstr>
      <vt:lpstr>Montserrat</vt:lpstr>
      <vt:lpstr>Source Code Pro</vt:lpstr>
      <vt:lpstr>Source Code Pro Light</vt:lpstr>
      <vt:lpstr>Source Code Pro Medium</vt:lpstr>
      <vt:lpstr>Source Code Pro Semibold</vt:lpstr>
      <vt:lpstr>Source Sans Pro</vt:lpstr>
      <vt:lpstr>Source Sans Pro Semibold</vt:lpstr>
      <vt:lpstr>Office-Design</vt:lpstr>
      <vt:lpstr>EnterJS Online | 30. September 2021 | @nilshartmann</vt:lpstr>
      <vt:lpstr>https://nilshartmann.net</vt:lpstr>
      <vt:lpstr>current state</vt:lpstr>
      <vt:lpstr>"4 matches"</vt:lpstr>
      <vt:lpstr>Ein Beispiel...</vt:lpstr>
      <vt:lpstr>Ein Beispiel</vt:lpstr>
      <vt:lpstr>Ein Beispiel</vt:lpstr>
      <vt:lpstr>PowerPoint-Präsentation</vt:lpstr>
      <vt:lpstr>Server Components</vt:lpstr>
      <vt:lpstr>Server Components</vt:lpstr>
      <vt:lpstr>Server Components</vt:lpstr>
      <vt:lpstr>Server Components</vt:lpstr>
      <vt:lpstr>Server Components</vt:lpstr>
      <vt:lpstr>Server Components</vt:lpstr>
      <vt:lpstr>Server Components</vt:lpstr>
      <vt:lpstr>Server Components</vt:lpstr>
      <vt:lpstr>Server Components</vt:lpstr>
      <vt:lpstr>Server Components</vt:lpstr>
      <vt:lpstr>Server Components</vt:lpstr>
      <vt:lpstr>Server Components</vt:lpstr>
      <vt:lpstr>Server Components</vt:lpstr>
      <vt:lpstr>Server Components</vt:lpstr>
      <vt:lpstr>Server Components</vt:lpstr>
      <vt:lpstr>Server Components</vt:lpstr>
      <vt:lpstr>Server Components</vt:lpstr>
      <vt:lpstr>Server Components</vt:lpstr>
      <vt:lpstr>Server Components</vt:lpstr>
      <vt:lpstr>Server Components</vt:lpstr>
      <vt:lpstr>Server Components</vt:lpstr>
      <vt:lpstr>Server Components</vt:lpstr>
      <vt:lpstr>Server Components</vt:lpstr>
      <vt:lpstr>Server Components</vt:lpstr>
      <vt:lpstr>Server Components</vt:lpstr>
      <vt:lpstr>Server Components</vt:lpstr>
      <vt:lpstr>Server Components</vt:lpstr>
      <vt:lpstr>Server Components</vt:lpstr>
      <vt:lpstr>Server Components</vt:lpstr>
      <vt:lpstr>Server Components</vt:lpstr>
      <vt:lpstr>PowerPoint-Präsentation</vt:lpstr>
      <vt:lpstr>Daten laden</vt:lpstr>
      <vt:lpstr>Daten laden</vt:lpstr>
      <vt:lpstr>Daten laden</vt:lpstr>
      <vt:lpstr>Daten laden</vt:lpstr>
      <vt:lpstr>Daten laden</vt:lpstr>
      <vt:lpstr>Server Components</vt:lpstr>
      <vt:lpstr>Server Components</vt:lpstr>
      <vt:lpstr>Suspense</vt:lpstr>
      <vt:lpstr>Suspense</vt:lpstr>
      <vt:lpstr>Suspense</vt:lpstr>
      <vt:lpstr>Suspense</vt:lpstr>
      <vt:lpstr>Server Components</vt:lpstr>
      <vt:lpstr>Server Components</vt:lpstr>
      <vt:lpstr>Server Components</vt:lpstr>
      <vt:lpstr>Server Components</vt:lpstr>
      <vt:lpstr>PowerPoint-Präsentation</vt:lpstr>
      <vt:lpstr>SSR</vt:lpstr>
      <vt:lpstr>SSR</vt:lpstr>
      <vt:lpstr>SSR</vt:lpstr>
      <vt:lpstr>SSR</vt:lpstr>
      <vt:lpstr>PowerPoint-Präsentation</vt:lpstr>
      <vt:lpstr>Server Components</vt:lpstr>
      <vt:lpstr>Server Components</vt:lpstr>
      <vt:lpstr>Server Components</vt:lpstr>
      <vt:lpstr>Server Components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Nils Hartmann</dc:creator>
  <cp:lastModifiedBy>Nils Hartmann</cp:lastModifiedBy>
  <cp:revision>1085</cp:revision>
  <cp:lastPrinted>2019-09-04T14:49:47Z</cp:lastPrinted>
  <dcterms:created xsi:type="dcterms:W3CDTF">2016-03-28T15:59:53Z</dcterms:created>
  <dcterms:modified xsi:type="dcterms:W3CDTF">2021-09-29T20:09:09Z</dcterms:modified>
</cp:coreProperties>
</file>